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1"/>
  </p:sldMasterIdLst>
  <p:notesMasterIdLst>
    <p:notesMasterId r:id="rId26"/>
  </p:notesMasterIdLst>
  <p:sldIdLst>
    <p:sldId id="256" r:id="rId2"/>
    <p:sldId id="2147378221" r:id="rId3"/>
    <p:sldId id="4733" r:id="rId4"/>
    <p:sldId id="4754" r:id="rId5"/>
    <p:sldId id="2147378222" r:id="rId6"/>
    <p:sldId id="4914" r:id="rId7"/>
    <p:sldId id="4915" r:id="rId8"/>
    <p:sldId id="4916" r:id="rId9"/>
    <p:sldId id="2147378235" r:id="rId10"/>
    <p:sldId id="5041" r:id="rId11"/>
    <p:sldId id="2147378230" r:id="rId12"/>
    <p:sldId id="2147378231" r:id="rId13"/>
    <p:sldId id="4661" r:id="rId14"/>
    <p:sldId id="2147378232" r:id="rId15"/>
    <p:sldId id="2147378233" r:id="rId16"/>
    <p:sldId id="780" r:id="rId17"/>
    <p:sldId id="2147378234" r:id="rId18"/>
    <p:sldId id="2147378228" r:id="rId19"/>
    <p:sldId id="2147378236" r:id="rId20"/>
    <p:sldId id="4819" r:id="rId21"/>
    <p:sldId id="4854" r:id="rId22"/>
    <p:sldId id="4767" r:id="rId23"/>
    <p:sldId id="4817" r:id="rId24"/>
    <p:sldId id="2147378226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330247-2AF3-AC4D-CE8E-0F30B43BB0D7}" name="emilie MORICHON" initials="eM" userId="f1dc7c41b5c25521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ine DEMONGEOT" initials="cD" lastIdx="0" clrIdx="0"/>
  <p:cmAuthor id="2" name="serge IVANOFF" initials="sI" lastIdx="2" clrIdx="1">
    <p:extLst>
      <p:ext uri="{19B8F6BF-5375-455C-9EA6-DF929625EA0E}">
        <p15:presenceInfo xmlns:p15="http://schemas.microsoft.com/office/powerpoint/2012/main" userId="df15afdc754ae9b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6699"/>
    <a:srgbClr val="3C80AF"/>
    <a:srgbClr val="F8F8F8"/>
    <a:srgbClr val="084D61"/>
    <a:srgbClr val="009BD5"/>
    <a:srgbClr val="FFFFFF"/>
    <a:srgbClr val="003366"/>
    <a:srgbClr val="000099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745FE6-EC8B-4B0E-937D-06BED71A7027}">
  <a:tblStyle styleId="{D0745FE6-EC8B-4B0E-937D-06BED71A702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3557" autoAdjust="0"/>
  </p:normalViewPr>
  <p:slideViewPr>
    <p:cSldViewPr snapToGrid="0" snapToObjects="1">
      <p:cViewPr>
        <p:scale>
          <a:sx n="75" d="100"/>
          <a:sy n="75" d="100"/>
        </p:scale>
        <p:origin x="528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>
                <a:solidFill>
                  <a:schemeClr val="accent5">
                    <a:lumMod val="50000"/>
                  </a:schemeClr>
                </a:solidFill>
                <a:latin typeface="Gotham Rounded Bold" panose="02000000000000000000" pitchFamily="50" charset="0"/>
              </a:rPr>
              <a:t>Taux de participation des PFS au circuit SHF (toutes disciplines)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de poneys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777777777777779E-3"/>
                  <c:y val="9.72222222222222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BC8EFA4-3FED-44E4-B92D-3766CC633CB0}" type="CELLRANGE">
                      <a:rPr lang="en-US" b="1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[PLAGECELL]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D5E-4FAE-BE79-79A63FA3305E}"/>
                </c:ext>
              </c:extLst>
            </c:dLbl>
            <c:dLbl>
              <c:idx val="1"/>
              <c:layout>
                <c:manualLayout>
                  <c:x val="-2.7777777777777267E-3"/>
                  <c:y val="0.111111111111111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04D8FDA-18B5-48B4-8892-065F31CCC9D8}" type="CELLRANGE">
                      <a:rPr lang="en-US" b="1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[PLAGECELL]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D5E-4FAE-BE79-79A63FA3305E}"/>
                </c:ext>
              </c:extLst>
            </c:dLbl>
            <c:dLbl>
              <c:idx val="2"/>
              <c:layout>
                <c:manualLayout>
                  <c:x val="0"/>
                  <c:y val="0.1111111111111110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9EDC2A7-1D17-467F-8D13-6C1FDC253EB0}" type="CELLRANGE">
                      <a:rPr lang="en-US" b="1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</a:defRPr>
                      </a:pPr>
                      <a:t>[PLAGECELL]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D5E-4FAE-BE79-79A63FA330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6 ans SHF</c:v>
                </c:pt>
                <c:pt idx="1">
                  <c:v>5 ans SHF</c:v>
                </c:pt>
                <c:pt idx="2">
                  <c:v>4 ans SHF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268</c:v>
                </c:pt>
                <c:pt idx="1">
                  <c:v>395</c:v>
                </c:pt>
                <c:pt idx="2">
                  <c:v>416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Feuil1!$D$2:$D$4</c15:f>
                <c15:dlblRangeCache>
                  <c:ptCount val="3"/>
                  <c:pt idx="0">
                    <c:v>25%</c:v>
                  </c:pt>
                  <c:pt idx="1">
                    <c:v>33%</c:v>
                  </c:pt>
                  <c:pt idx="2">
                    <c:v>30%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CD5E-4FAE-BE79-79A63FA3305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Naissances correspondantes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Feuil1!$A$2:$A$4</c:f>
              <c:strCache>
                <c:ptCount val="3"/>
                <c:pt idx="0">
                  <c:v>6 ans SHF</c:v>
                </c:pt>
                <c:pt idx="1">
                  <c:v>5 ans SHF</c:v>
                </c:pt>
                <c:pt idx="2">
                  <c:v>4 ans SHF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1067</c:v>
                </c:pt>
                <c:pt idx="1">
                  <c:v>1199</c:v>
                </c:pt>
                <c:pt idx="2">
                  <c:v>1377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5E-4FAE-BE79-79A63FA330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003471"/>
        <c:axId val="150000559"/>
      </c:barChart>
      <c:catAx>
        <c:axId val="150003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000559"/>
        <c:crosses val="autoZero"/>
        <c:auto val="1"/>
        <c:lblAlgn val="ctr"/>
        <c:lblOffset val="100"/>
        <c:noMultiLvlLbl val="0"/>
      </c:catAx>
      <c:valAx>
        <c:axId val="150000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003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34642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5B385-6C85-2243-8CFB-4B5FFC27C2D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2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5B385-6C85-2243-8CFB-4B5FFC27C2D3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9084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8595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96900" lvl="1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0167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96900" lvl="1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793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Reflexion</a:t>
            </a:r>
            <a:r>
              <a:rPr lang="fr-FR" dirty="0"/>
              <a:t> en cours sur l’évolution de la répartition de l’enveloppe, pour que chaque OS décide de l’utilisation de son enveloppe =&gt; changements possibles annoncés avant la saison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5B385-6C85-2243-8CFB-4B5FFC27C2D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9990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2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5B385-6C85-2243-8CFB-4B5FFC27C2D3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392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2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5B385-6C85-2243-8CFB-4B5FFC27C2D3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131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2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5B385-6C85-2243-8CFB-4B5FFC27C2D3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767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  <p:txBody>
          <a:bodyPr/>
          <a:lstStyle/>
          <a:p>
            <a:endParaRPr lang="fr-FR"/>
          </a:p>
        </p:txBody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22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45B385-6C85-2243-8CFB-4B5FFC27C2D3}" type="slidenum">
              <a:rPr kumimoji="0" lang="fr-FR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9805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5B385-6C85-2243-8CFB-4B5FFC27C2D3}" type="slidenum">
              <a:rPr lang="fr-FR" smtClean="0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5855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5B385-6C85-2243-8CFB-4B5FFC27C2D3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3509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5B385-6C85-2243-8CFB-4B5FFC27C2D3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433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4CB0-E399-6D47-85C6-AA9BDB3D5D63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/>
          <a:lstStyle/>
          <a:p>
            <a:fld id="{AAF55776-204E-4545-8ABD-2DF39B5DE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795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4CB0-E399-6D47-85C6-AA9BDB3D5D63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/>
          <a:lstStyle/>
          <a:p>
            <a:fld id="{AAF55776-204E-4545-8ABD-2DF39B5DE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798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94CB0-E399-6D47-85C6-AA9BDB3D5D63}" type="datetimeFigureOut">
              <a:rPr lang="fr-FR" smtClean="0"/>
              <a:t>05/03/2026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/>
          <a:lstStyle/>
          <a:p>
            <a:fld id="{AAF55776-204E-4545-8ABD-2DF39B5DE2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87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m-ch.ch/fr/news-agenda/agenda/mise-nationale-de-poulain-delite-fm-2020-encheres-en-ligne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ebsulblog.blogspot.com/2020/06/avviso-ai-lettori.html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2133BE7-E83A-E743-FA9D-2C128DEC2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424678" y="353512"/>
            <a:ext cx="2017528" cy="701668"/>
          </a:xfrm>
          <a:custGeom>
            <a:avLst/>
            <a:gdLst/>
            <a:ahLst/>
            <a:cxnLst/>
            <a:rect l="l" t="t" r="r" b="b"/>
            <a:pathLst>
              <a:path w="5316172" h="1828958">
                <a:moveTo>
                  <a:pt x="0" y="0"/>
                </a:moveTo>
                <a:lnTo>
                  <a:pt x="5316172" y="0"/>
                </a:lnTo>
                <a:lnTo>
                  <a:pt x="5316172" y="1828958"/>
                </a:lnTo>
                <a:lnTo>
                  <a:pt x="0" y="1828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 sz="700"/>
          </a:p>
        </p:txBody>
      </p:sp>
      <p:sp>
        <p:nvSpPr>
          <p:cNvPr id="2" name="Sous-titre 6">
            <a:extLst>
              <a:ext uri="{FF2B5EF4-FFF2-40B4-BE49-F238E27FC236}">
                <a16:creationId xmlns:a16="http://schemas.microsoft.com/office/drawing/2014/main" id="{D7F4453E-E593-240B-955B-373DBAE98A0E}"/>
              </a:ext>
            </a:extLst>
          </p:cNvPr>
          <p:cNvSpPr txBox="1">
            <a:spLocks/>
          </p:cNvSpPr>
          <p:nvPr/>
        </p:nvSpPr>
        <p:spPr>
          <a:xfrm>
            <a:off x="0" y="170211"/>
            <a:ext cx="4737253" cy="884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216000" tIns="216000" rIns="216000" bIns="21600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spcBef>
                <a:spcPct val="0"/>
              </a:spcBef>
            </a:pPr>
            <a:r>
              <a:rPr lang="fr-FR" sz="2250" b="1" dirty="0">
                <a:solidFill>
                  <a:srgbClr val="0A4D61"/>
                </a:solidFill>
                <a:latin typeface="Arial" panose="020B0604020202020204" pitchFamily="34" charset="0"/>
                <a:ea typeface="Gotham Rounded Bold" charset="0"/>
                <a:cs typeface="Arial" panose="020B0604020202020204" pitchFamily="34" charset="0"/>
              </a:rPr>
              <a:t>ASSEMBLÉE GÉNÉRALE</a:t>
            </a:r>
          </a:p>
          <a:p>
            <a:pPr algn="l">
              <a:lnSpc>
                <a:spcPct val="110000"/>
              </a:lnSpc>
              <a:spcBef>
                <a:spcPct val="0"/>
              </a:spcBef>
            </a:pPr>
            <a:r>
              <a:rPr lang="fr-FR" sz="1500">
                <a:solidFill>
                  <a:srgbClr val="0A4D61"/>
                </a:solidFill>
                <a:latin typeface="Arial" panose="020B0604020202020204" pitchFamily="34" charset="0"/>
                <a:ea typeface="Gotham Rounded Bold" charset="0"/>
                <a:cs typeface="Arial" panose="020B0604020202020204" pitchFamily="34" charset="0"/>
              </a:rPr>
              <a:t>ANPFS</a:t>
            </a:r>
            <a:endParaRPr lang="fr-FR" sz="1500" dirty="0">
              <a:solidFill>
                <a:srgbClr val="0A4D61"/>
              </a:solidFill>
              <a:latin typeface="Arial" panose="020B0604020202020204" pitchFamily="34" charset="0"/>
              <a:ea typeface="Gotham Rounded Bold" charset="0"/>
              <a:cs typeface="Arial" panose="020B0604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D327A5C-1BB1-085C-2899-9FEF6C225B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94C60"/>
              </a:clrFrom>
              <a:clrTo>
                <a:srgbClr val="094C6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7254" r="14753" b="5332"/>
          <a:stretch>
            <a:fillRect/>
          </a:stretch>
        </p:blipFill>
        <p:spPr>
          <a:xfrm>
            <a:off x="0" y="859316"/>
            <a:ext cx="4164376" cy="44543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794EA97-8424-4400-2F03-23A2F158C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944" y="4643168"/>
            <a:ext cx="4643746" cy="459128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893E69B-D928-9668-6913-A750C6E088D6}"/>
              </a:ext>
            </a:extLst>
          </p:cNvPr>
          <p:cNvSpPr txBox="1"/>
          <p:nvPr/>
        </p:nvSpPr>
        <p:spPr>
          <a:xfrm>
            <a:off x="7667740" y="4605051"/>
            <a:ext cx="1493942" cy="535362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r-FR" sz="3000" b="1" dirty="0">
                <a:solidFill>
                  <a:schemeClr val="bg1"/>
                </a:solidFill>
                <a:latin typeface="Arial" panose="020B0604020202020204" pitchFamily="34" charset="0"/>
                <a:ea typeface="Gotham Rounded Bold" charset="0"/>
                <a:cs typeface="Arial" panose="020B0604020202020204" pitchFamily="34" charset="0"/>
              </a:rPr>
              <a:t>2026</a:t>
            </a:r>
            <a:endParaRPr lang="fr-FR" sz="3000" dirty="0">
              <a:solidFill>
                <a:schemeClr val="bg1"/>
              </a:solidFill>
              <a:latin typeface="Arial" panose="020B0604020202020204" pitchFamily="34" charset="0"/>
              <a:ea typeface="Gotham Rounded Book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0CA81CF4-D51D-6291-58C8-80F5E9F3B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876" r="28819"/>
          <a:stretch>
            <a:fillRect/>
          </a:stretch>
        </p:blipFill>
        <p:spPr>
          <a:xfrm>
            <a:off x="0" y="1"/>
            <a:ext cx="3879773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3FCE1E7-B01D-82AC-1D0A-9A923FAF10E6}"/>
              </a:ext>
            </a:extLst>
          </p:cNvPr>
          <p:cNvSpPr txBox="1"/>
          <p:nvPr/>
        </p:nvSpPr>
        <p:spPr>
          <a:xfrm>
            <a:off x="4137930" y="252806"/>
            <a:ext cx="5006070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fr-FR" sz="18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Prime PACE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2E46C6C-4729-7819-20B5-B77D60866B30}"/>
              </a:ext>
            </a:extLst>
          </p:cNvPr>
          <p:cNvSpPr txBox="1"/>
          <p:nvPr/>
        </p:nvSpPr>
        <p:spPr>
          <a:xfrm>
            <a:off x="4137930" y="962289"/>
            <a:ext cx="4747913" cy="1959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1350"/>
              </a:spcBef>
              <a:buFont typeface="Wingdings 3" panose="05040102010807070707" pitchFamily="18" charset="2"/>
              <a:buChar char="Ê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  <a:ea typeface="Times New Roman" panose="02020603050405020304" pitchFamily="18" charset="0"/>
              </a:rPr>
              <a:t>Possibilité de choix de l’éleveur de ne pas toucher la PACE si sa jument est éligible, sur demande</a:t>
            </a:r>
          </a:p>
          <a:p>
            <a:pPr marL="214313" indent="-214313">
              <a:spcBef>
                <a:spcPts val="1350"/>
              </a:spcBef>
              <a:buFont typeface="Wingdings 3" panose="05040102010807070707" pitchFamily="18" charset="2"/>
              <a:buChar char="Ê"/>
            </a:pPr>
            <a:endParaRPr lang="fr-FR" dirty="0">
              <a:solidFill>
                <a:srgbClr val="084D61"/>
              </a:solidFill>
              <a:latin typeface="Gotham Rounded Book" pitchFamily="50" charset="0"/>
              <a:ea typeface="Times New Roman" panose="02020603050405020304" pitchFamily="18" charset="0"/>
            </a:endParaRPr>
          </a:p>
          <a:p>
            <a:pPr>
              <a:spcBef>
                <a:spcPts val="1350"/>
              </a:spcBef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  <a:ea typeface="Times New Roman" panose="02020603050405020304" pitchFamily="18" charset="0"/>
              </a:rPr>
              <a:t>Rappel : la présentation du </a:t>
            </a:r>
            <a:r>
              <a:rPr lang="fr-FR" dirty="0" err="1">
                <a:solidFill>
                  <a:srgbClr val="084D61"/>
                </a:solidFill>
                <a:latin typeface="Gotham Rounded Book" pitchFamily="50" charset="0"/>
                <a:ea typeface="Times New Roman" panose="02020603050405020304" pitchFamily="18" charset="0"/>
              </a:rPr>
              <a:t>foal</a:t>
            </a:r>
            <a:r>
              <a:rPr lang="fr-FR" dirty="0">
                <a:solidFill>
                  <a:srgbClr val="084D61"/>
                </a:solidFill>
                <a:latin typeface="Gotham Rounded Book" pitchFamily="50" charset="0"/>
                <a:ea typeface="Times New Roman" panose="02020603050405020304" pitchFamily="18" charset="0"/>
              </a:rPr>
              <a:t> (+ de la mère si elle n’a jamais été caractérisée) est obligatoire pour déclencher la PACE</a:t>
            </a:r>
          </a:p>
        </p:txBody>
      </p:sp>
    </p:spTree>
    <p:extLst>
      <p:ext uri="{BB962C8B-B14F-4D97-AF65-F5344CB8AC3E}">
        <p14:creationId xmlns:p14="http://schemas.microsoft.com/office/powerpoint/2010/main" val="639275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EC12C-DFFE-5DE8-2F26-7A64BD1B0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49D5CC-1660-FCBB-0CEB-D97A2FE470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solidFill>
            <a:srgbClr val="084D61"/>
          </a:solidFill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2048CF-6AAF-427A-AF56-DC3E1FE59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96" y="118017"/>
            <a:ext cx="8753527" cy="49074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611C44-3594-FB50-5026-17DD88DB85A0}"/>
              </a:ext>
            </a:extLst>
          </p:cNvPr>
          <p:cNvSpPr/>
          <p:nvPr/>
        </p:nvSpPr>
        <p:spPr>
          <a:xfrm>
            <a:off x="714375" y="928227"/>
            <a:ext cx="8429625" cy="518219"/>
          </a:xfrm>
          <a:prstGeom prst="rect">
            <a:avLst/>
          </a:prstGeom>
          <a:solidFill>
            <a:srgbClr val="084D61"/>
          </a:solidFill>
        </p:spPr>
        <p:txBody>
          <a:bodyPr wrap="square">
            <a:spAutoFit/>
          </a:bodyPr>
          <a:lstStyle/>
          <a:p>
            <a:pPr defTabSz="685800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2700" kern="1200" cap="small" dirty="0">
                <a:solidFill>
                  <a:schemeClr val="bg1"/>
                </a:solidFill>
                <a:latin typeface="Gotham Rounded Bold" panose="02000000000000000000" pitchFamily="2" charset="0"/>
                <a:ea typeface="Gotham Rounded Bold" charset="0"/>
                <a:cs typeface="Gotham Rounded Bold" charset="0"/>
              </a:rPr>
              <a:t>Concours Jeunes Poneys 4-6 ans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019644E-783D-E1B5-25E5-4534FFF8B9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94C60"/>
              </a:clrFrom>
              <a:clrTo>
                <a:srgbClr val="094C6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7254" r="14753" b="5332"/>
          <a:stretch>
            <a:fillRect/>
          </a:stretch>
        </p:blipFill>
        <p:spPr>
          <a:xfrm>
            <a:off x="7154368" y="236035"/>
            <a:ext cx="1793841" cy="1918769"/>
          </a:xfrm>
          <a:prstGeom prst="rect">
            <a:avLst/>
          </a:prstGeom>
          <a:effectLst>
            <a:glow rad="38100">
              <a:schemeClr val="bg1">
                <a:alpha val="2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5366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DF59D-7A30-5303-75D5-A71A2D140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CFC8955-ACC8-4C9F-90C5-A6E20E1E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-98646"/>
            <a:ext cx="6988549" cy="46681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A616BA-3632-A91D-9750-080EE13D48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964" y="2861"/>
            <a:ext cx="2586037" cy="4853631"/>
          </a:xfrm>
          <a:prstGeom prst="rect">
            <a:avLst/>
          </a:prstGeom>
          <a:solidFill>
            <a:srgbClr val="084D61"/>
          </a:solidFill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B9CA01-CE10-56CC-844D-6C9B4ED44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40450"/>
            <a:ext cx="9144002" cy="703049"/>
          </a:xfrm>
          <a:prstGeom prst="rect">
            <a:avLst/>
          </a:prstGeom>
          <a:solidFill>
            <a:srgbClr val="084D6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56AF42-DE14-B93C-E5D5-9FF72A1EE96D}"/>
              </a:ext>
            </a:extLst>
          </p:cNvPr>
          <p:cNvSpPr/>
          <p:nvPr/>
        </p:nvSpPr>
        <p:spPr>
          <a:xfrm>
            <a:off x="6662652" y="1394340"/>
            <a:ext cx="2376659" cy="1432315"/>
          </a:xfrm>
          <a:prstGeom prst="rect">
            <a:avLst/>
          </a:prstGeom>
          <a:solidFill>
            <a:srgbClr val="084D61"/>
          </a:solidFill>
        </p:spPr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2700" kern="1200" cap="small" dirty="0">
                <a:solidFill>
                  <a:schemeClr val="bg1"/>
                </a:solidFill>
                <a:latin typeface="Gotham Rounded Bold" panose="02000000000000000000" pitchFamily="2" charset="0"/>
                <a:ea typeface="Gotham Rounded Bold" charset="0"/>
                <a:cs typeface="Gotham Rounded Bold" charset="0"/>
              </a:rPr>
              <a:t>Statistiques circuits SHF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917002-8A79-FDF5-00CB-2B9979AC2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300" y="4668132"/>
            <a:ext cx="3810259" cy="3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04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D8109B0-F137-4A40-FCE6-291C34AC7ECC}"/>
              </a:ext>
            </a:extLst>
          </p:cNvPr>
          <p:cNvSpPr txBox="1"/>
          <p:nvPr/>
        </p:nvSpPr>
        <p:spPr>
          <a:xfrm>
            <a:off x="-12700" y="377651"/>
            <a:ext cx="53467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fr-FR" sz="24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Saison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4D59920-B9C4-0977-1A5B-11C63D0FF5A8}"/>
              </a:ext>
            </a:extLst>
          </p:cNvPr>
          <p:cNvSpPr txBox="1"/>
          <p:nvPr/>
        </p:nvSpPr>
        <p:spPr>
          <a:xfrm>
            <a:off x="3411607" y="192985"/>
            <a:ext cx="5732393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defTabSz="914378"/>
            <a:r>
              <a:rPr lang="fr-FR" sz="18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       Circuits Jeunes Chevaux et poneys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56EEB67-7C5E-909B-46FF-7E0BFE042F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354736" y="88966"/>
            <a:ext cx="629675" cy="6296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74A0099-94AB-35E2-15D6-61CF90994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09" y="1115804"/>
            <a:ext cx="6249353" cy="1277303"/>
          </a:xfrm>
          <a:prstGeom prst="rect">
            <a:avLst/>
          </a:prstGeom>
        </p:spPr>
      </p:pic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F0DDD6E7-CED4-44B9-B6EB-45E147995F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765417"/>
              </p:ext>
            </p:extLst>
          </p:nvPr>
        </p:nvGraphicFramePr>
        <p:xfrm>
          <a:off x="3070927" y="2571750"/>
          <a:ext cx="5732392" cy="2595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F857851-2178-4152-B350-80FF06C1A2AC}"/>
              </a:ext>
            </a:extLst>
          </p:cNvPr>
          <p:cNvSpPr/>
          <p:nvPr/>
        </p:nvSpPr>
        <p:spPr>
          <a:xfrm>
            <a:off x="165437" y="956055"/>
            <a:ext cx="2812432" cy="376257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defTabSz="914333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1800" b="1" dirty="0">
                <a:solidFill>
                  <a:srgbClr val="0A4D61"/>
                </a:solidFill>
                <a:latin typeface="Gotham Rounded Bold" charset="0"/>
                <a:ea typeface="Gotham Rounded Bold" charset="0"/>
                <a:cs typeface="Gotham Rounded Bold" charset="0"/>
              </a:rPr>
              <a:t>Chiffres circuit SHF</a:t>
            </a:r>
            <a:endParaRPr lang="fr-FR" sz="1800" dirty="0">
              <a:solidFill>
                <a:srgbClr val="0A4D61"/>
              </a:solidFill>
              <a:latin typeface="Gotham Rounded Bold" charset="0"/>
              <a:ea typeface="Gotham Rounded Bold" charset="0"/>
              <a:cs typeface="Gotham Rounded Bold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4C54B7-6B82-4E37-8805-003DDA62B521}"/>
              </a:ext>
            </a:extLst>
          </p:cNvPr>
          <p:cNvSpPr txBox="1"/>
          <p:nvPr/>
        </p:nvSpPr>
        <p:spPr>
          <a:xfrm>
            <a:off x="363682" y="1296633"/>
            <a:ext cx="2614188" cy="30008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350" kern="1200" dirty="0">
                <a:solidFill>
                  <a:srgbClr val="00B0F0"/>
                </a:solidFill>
                <a:latin typeface="Gotham Rounded Bold" panose="02000000000000000000" pitchFamily="50" charset="0"/>
                <a:ea typeface="+mn-ea"/>
                <a:cs typeface="+mn-cs"/>
              </a:rPr>
              <a:t>Nombre d’engagés</a:t>
            </a:r>
            <a:endParaRPr lang="fr-FR" sz="1350" kern="1200" dirty="0">
              <a:solidFill>
                <a:srgbClr val="084D61"/>
              </a:solidFill>
              <a:latin typeface="Gotham Rounded Medium" panose="02000000000000000000" pitchFamily="2" charset="0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5A72416-E667-45D0-A920-50CB30EE4BA9}"/>
              </a:ext>
            </a:extLst>
          </p:cNvPr>
          <p:cNvSpPr txBox="1"/>
          <p:nvPr/>
        </p:nvSpPr>
        <p:spPr>
          <a:xfrm>
            <a:off x="428416" y="2552856"/>
            <a:ext cx="2549453" cy="30008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350" kern="1200" dirty="0">
                <a:solidFill>
                  <a:srgbClr val="00B0F0"/>
                </a:solidFill>
                <a:latin typeface="Gotham Rounded Bold" panose="02000000000000000000" pitchFamily="50" charset="0"/>
                <a:ea typeface="+mn-ea"/>
                <a:cs typeface="+mn-cs"/>
              </a:rPr>
              <a:t>Focus sur le PFS</a:t>
            </a:r>
            <a:endParaRPr lang="fr-FR" sz="1350" kern="1200" dirty="0">
              <a:solidFill>
                <a:srgbClr val="084D61"/>
              </a:solidFill>
              <a:latin typeface="Gotham Rounded Medium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855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DF59D-7A30-5303-75D5-A71A2D140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0E15DF-7D34-4328-B55E-581C9DBD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861"/>
            <a:ext cx="7717179" cy="51435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A616BA-3632-A91D-9750-080EE13D48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964" y="2861"/>
            <a:ext cx="2586037" cy="4853631"/>
          </a:xfrm>
          <a:prstGeom prst="rect">
            <a:avLst/>
          </a:prstGeom>
          <a:solidFill>
            <a:srgbClr val="084D61"/>
          </a:solidFill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B9CA01-CE10-56CC-844D-6C9B4ED44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40450"/>
            <a:ext cx="9144002" cy="703049"/>
          </a:xfrm>
          <a:prstGeom prst="rect">
            <a:avLst/>
          </a:prstGeom>
          <a:solidFill>
            <a:srgbClr val="084D6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56AF42-DE14-B93C-E5D5-9FF72A1EE96D}"/>
              </a:ext>
            </a:extLst>
          </p:cNvPr>
          <p:cNvSpPr/>
          <p:nvPr/>
        </p:nvSpPr>
        <p:spPr>
          <a:xfrm>
            <a:off x="5889172" y="1394340"/>
            <a:ext cx="3150140" cy="1432315"/>
          </a:xfrm>
          <a:prstGeom prst="rect">
            <a:avLst/>
          </a:prstGeom>
          <a:solidFill>
            <a:srgbClr val="084D61"/>
          </a:solidFill>
        </p:spPr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2700" kern="1200" cap="small" dirty="0">
                <a:solidFill>
                  <a:schemeClr val="bg1"/>
                </a:solidFill>
                <a:latin typeface="Gotham Rounded Bold" panose="02000000000000000000" pitchFamily="2" charset="0"/>
                <a:ea typeface="Gotham Rounded Bold" charset="0"/>
                <a:cs typeface="Gotham Rounded Bold" charset="0"/>
              </a:rPr>
              <a:t>Modifications règlementaires 2026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917002-8A79-FDF5-00CB-2B9979AC2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300" y="4668132"/>
            <a:ext cx="3810259" cy="3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60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8A27646-6B44-42DA-BAEF-C892F212F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1" t="5236" r="241" b="52698"/>
          <a:stretch/>
        </p:blipFill>
        <p:spPr>
          <a:xfrm>
            <a:off x="-22122" y="-909"/>
            <a:ext cx="9166122" cy="256993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030601-6E35-45AB-C2BB-375533C4DBC5}"/>
              </a:ext>
            </a:extLst>
          </p:cNvPr>
          <p:cNvSpPr txBox="1"/>
          <p:nvPr/>
        </p:nvSpPr>
        <p:spPr>
          <a:xfrm>
            <a:off x="0" y="-909"/>
            <a:ext cx="2579914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defTabSz="685750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Modifications 2026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8BA3FE-8F7C-8417-C0C3-E3D9C924F0F0}"/>
              </a:ext>
            </a:extLst>
          </p:cNvPr>
          <p:cNvSpPr txBox="1"/>
          <p:nvPr/>
        </p:nvSpPr>
        <p:spPr>
          <a:xfrm>
            <a:off x="1" y="2604407"/>
            <a:ext cx="9166122" cy="89255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71442" indent="-171442">
              <a:spcBef>
                <a:spcPts val="600"/>
              </a:spcBef>
              <a:buFont typeface="Wingdings" pitchFamily="2" charset="2"/>
              <a:buChar char="ü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CSO : </a:t>
            </a:r>
          </a:p>
          <a:p>
            <a:pPr>
              <a:spcBef>
                <a:spcPts val="600"/>
              </a:spcBef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 lvl="2">
              <a:spcBef>
                <a:spcPts val="600"/>
              </a:spcBef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78F295-4171-405A-9A2D-33A049424C22}"/>
              </a:ext>
            </a:extLst>
          </p:cNvPr>
          <p:cNvSpPr txBox="1"/>
          <p:nvPr/>
        </p:nvSpPr>
        <p:spPr>
          <a:xfrm>
            <a:off x="21772" y="2546285"/>
            <a:ext cx="257991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767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Règlement Général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23E0F3-757B-45FD-87AF-3AE8119E17AE}"/>
              </a:ext>
            </a:extLst>
          </p:cNvPr>
          <p:cNvSpPr/>
          <p:nvPr/>
        </p:nvSpPr>
        <p:spPr>
          <a:xfrm>
            <a:off x="326396" y="3380346"/>
            <a:ext cx="84690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Besoin de fournir un </a:t>
            </a:r>
            <a:r>
              <a:rPr lang="fr-FR" b="1" dirty="0">
                <a:solidFill>
                  <a:srgbClr val="084D61"/>
                </a:solidFill>
                <a:latin typeface="Gotham Rounded Book" pitchFamily="50" charset="0"/>
              </a:rPr>
              <a:t>certificat de toise</a:t>
            </a: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 pour pouvoir déclarer un poney de 4, 5 ou 6 ans de toise inférieure à 140 cm (non ferré) </a:t>
            </a:r>
          </a:p>
          <a:p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Exceptions :</a:t>
            </a:r>
          </a:p>
          <a:p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	- poneys de race Shetland, Dartmoor ou Welsh </a:t>
            </a:r>
            <a:r>
              <a:rPr lang="fr-FR" dirty="0" err="1">
                <a:solidFill>
                  <a:srgbClr val="084D61"/>
                </a:solidFill>
                <a:latin typeface="Gotham Rounded Book" pitchFamily="50" charset="0"/>
              </a:rPr>
              <a:t>Mountain</a:t>
            </a: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 </a:t>
            </a:r>
            <a:r>
              <a:rPr lang="fr-FR" dirty="0" err="1">
                <a:solidFill>
                  <a:srgbClr val="084D61"/>
                </a:solidFill>
                <a:latin typeface="Gotham Rounded Book" pitchFamily="50" charset="0"/>
              </a:rPr>
              <a:t>Pony</a:t>
            </a: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 ;</a:t>
            </a:r>
          </a:p>
          <a:p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	- poneys déjà toisés sur une Finale SHF ou PFS ou toise FEI.</a:t>
            </a:r>
          </a:p>
        </p:txBody>
      </p:sp>
    </p:spTree>
    <p:extLst>
      <p:ext uri="{BB962C8B-B14F-4D97-AF65-F5344CB8AC3E}">
        <p14:creationId xmlns:p14="http://schemas.microsoft.com/office/powerpoint/2010/main" val="972411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C5020DA-7495-4CFE-9FA0-9FBB97116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251" b="22539"/>
          <a:stretch/>
        </p:blipFill>
        <p:spPr>
          <a:xfrm>
            <a:off x="1" y="25523"/>
            <a:ext cx="9144000" cy="24047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030601-6E35-45AB-C2BB-375533C4DBC5}"/>
              </a:ext>
            </a:extLst>
          </p:cNvPr>
          <p:cNvSpPr txBox="1"/>
          <p:nvPr/>
        </p:nvSpPr>
        <p:spPr>
          <a:xfrm>
            <a:off x="0" y="-909"/>
            <a:ext cx="2579914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defTabSz="685750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Modifications 2026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8BA3FE-8F7C-8417-C0C3-E3D9C924F0F0}"/>
              </a:ext>
            </a:extLst>
          </p:cNvPr>
          <p:cNvSpPr txBox="1"/>
          <p:nvPr/>
        </p:nvSpPr>
        <p:spPr>
          <a:xfrm>
            <a:off x="29598" y="2555956"/>
            <a:ext cx="9046204" cy="2554545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Dérogation de changement de toise de C à D en cours de saison réservée aux poneys de 4 ans</a:t>
            </a:r>
          </a:p>
          <a:p>
            <a:pPr>
              <a:spcBef>
                <a:spcPts val="600"/>
              </a:spcBef>
            </a:pPr>
            <a:endParaRPr lang="fr-FR" sz="400" dirty="0">
              <a:solidFill>
                <a:srgbClr val="084D61"/>
              </a:solidFill>
              <a:latin typeface="Gotham Rounded Book" pitchFamily="50" charset="0"/>
            </a:endParaRPr>
          </a:p>
          <a:p>
            <a:pPr>
              <a:spcBef>
                <a:spcPts val="600"/>
              </a:spcBef>
            </a:pPr>
            <a:r>
              <a:rPr lang="fr-FR" b="1" dirty="0">
                <a:solidFill>
                  <a:srgbClr val="084D61"/>
                </a:solidFill>
                <a:latin typeface="Gotham Rounded Book" pitchFamily="50" charset="0"/>
              </a:rPr>
              <a:t>QUALIFICATION DES JEUNES PONEYS</a:t>
            </a:r>
          </a:p>
          <a:p>
            <a:pPr>
              <a:spcBef>
                <a:spcPts val="600"/>
              </a:spcBef>
            </a:pPr>
            <a:r>
              <a:rPr lang="fr-FR" u="sng" dirty="0">
                <a:solidFill>
                  <a:srgbClr val="084D61"/>
                </a:solidFill>
                <a:latin typeface="Gotham Rounded Book" pitchFamily="50" charset="0"/>
              </a:rPr>
              <a:t>Passerelle qualificative des autres circuits :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Hunter : 1ère ou 2ème prime acquise sur le circuit hunter apporte les points 1 sans-faute CSO (comptabilisée qu'une seule fois).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endParaRPr lang="fr-FR" sz="400" dirty="0">
              <a:solidFill>
                <a:srgbClr val="084D61"/>
              </a:solidFill>
              <a:latin typeface="Gotham Rounded Book" pitchFamily="50" charset="0"/>
            </a:endParaRPr>
          </a:p>
          <a:p>
            <a:pPr>
              <a:spcBef>
                <a:spcPts val="600"/>
              </a:spcBef>
            </a:pPr>
            <a:r>
              <a:rPr lang="fr-FR" u="sng" dirty="0">
                <a:solidFill>
                  <a:srgbClr val="084D61"/>
                </a:solidFill>
                <a:latin typeface="Gotham Rounded Book" pitchFamily="50" charset="0"/>
              </a:rPr>
              <a:t>Statut dérogatoire poneys de 4 ans :</a:t>
            </a:r>
          </a:p>
          <a:p>
            <a:pPr marL="285750" lvl="1" indent="-285750">
              <a:spcBef>
                <a:spcPts val="600"/>
              </a:spcBef>
              <a:buFontTx/>
              <a:buChar char="-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Accordé aux mâles (toutes races) approuvés PFS ayant pris part au testage PFS à 3 ans ;</a:t>
            </a:r>
          </a:p>
          <a:p>
            <a:pPr marL="285750" lvl="1" indent="-285750">
              <a:spcBef>
                <a:spcPts val="600"/>
              </a:spcBef>
              <a:buFontTx/>
              <a:buChar char="-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Accordé aux juments PFS ayant suivi le testage PFS à 3 ans.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78F295-4171-405A-9A2D-33A049424C22}"/>
              </a:ext>
            </a:extLst>
          </p:cNvPr>
          <p:cNvSpPr txBox="1"/>
          <p:nvPr/>
        </p:nvSpPr>
        <p:spPr>
          <a:xfrm>
            <a:off x="21772" y="380021"/>
            <a:ext cx="838199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767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CSO</a:t>
            </a:r>
          </a:p>
        </p:txBody>
      </p:sp>
    </p:spTree>
    <p:extLst>
      <p:ext uri="{BB962C8B-B14F-4D97-AF65-F5344CB8AC3E}">
        <p14:creationId xmlns:p14="http://schemas.microsoft.com/office/powerpoint/2010/main" val="357935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14B1FD2-431F-4F05-94F6-127B7A313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540" b="22539"/>
          <a:stretch/>
        </p:blipFill>
        <p:spPr>
          <a:xfrm>
            <a:off x="1" y="-909"/>
            <a:ext cx="9144000" cy="27549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030601-6E35-45AB-C2BB-375533C4DBC5}"/>
              </a:ext>
            </a:extLst>
          </p:cNvPr>
          <p:cNvSpPr txBox="1"/>
          <p:nvPr/>
        </p:nvSpPr>
        <p:spPr>
          <a:xfrm>
            <a:off x="0" y="-909"/>
            <a:ext cx="2579914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defTabSz="685750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Modifications 2026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8BA3FE-8F7C-8417-C0C3-E3D9C924F0F0}"/>
              </a:ext>
            </a:extLst>
          </p:cNvPr>
          <p:cNvSpPr txBox="1"/>
          <p:nvPr/>
        </p:nvSpPr>
        <p:spPr>
          <a:xfrm>
            <a:off x="1" y="2756398"/>
            <a:ext cx="9143999" cy="220060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285750" lvl="1" indent="-285750">
              <a:spcBef>
                <a:spcPts val="600"/>
              </a:spcBef>
              <a:buFontTx/>
              <a:buChar char="-"/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>
              <a:spcBef>
                <a:spcPts val="600"/>
              </a:spcBef>
            </a:pPr>
            <a:r>
              <a:rPr lang="fr-FR" b="1" dirty="0">
                <a:solidFill>
                  <a:srgbClr val="084D61"/>
                </a:solidFill>
                <a:latin typeface="Gotham Rounded Book" pitchFamily="50" charset="0"/>
              </a:rPr>
              <a:t>DEROULEMENT DES FINALES JEUNES PONEYS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Suppression des épreuves Critérium et augmentation du nombre de poneys retenu sur les différents Championnats 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Organisation des Finales des poneys de 5 et 6 ans C sur trois étapes comme c'est le cas pour les poneys D 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Modification de l'épreuve de présentation montée des poneys de 4 ans 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Modification des règles de calcul des Championnats des poneys de 4 et 5 ans.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978F295-4171-405A-9A2D-33A049424C22}"/>
              </a:ext>
            </a:extLst>
          </p:cNvPr>
          <p:cNvSpPr txBox="1"/>
          <p:nvPr/>
        </p:nvSpPr>
        <p:spPr>
          <a:xfrm>
            <a:off x="21772" y="380021"/>
            <a:ext cx="838199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767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CSO</a:t>
            </a:r>
          </a:p>
        </p:txBody>
      </p:sp>
    </p:spTree>
    <p:extLst>
      <p:ext uri="{BB962C8B-B14F-4D97-AF65-F5344CB8AC3E}">
        <p14:creationId xmlns:p14="http://schemas.microsoft.com/office/powerpoint/2010/main" val="290788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285D1AD-B4B9-CB47-9CF6-91FB5380D8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19" b="48218"/>
          <a:stretch/>
        </p:blipFill>
        <p:spPr>
          <a:xfrm>
            <a:off x="0" y="0"/>
            <a:ext cx="9144000" cy="22715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030601-6E35-45AB-C2BB-375533C4DBC5}"/>
              </a:ext>
            </a:extLst>
          </p:cNvPr>
          <p:cNvSpPr txBox="1"/>
          <p:nvPr/>
        </p:nvSpPr>
        <p:spPr>
          <a:xfrm>
            <a:off x="-2" y="0"/>
            <a:ext cx="2677888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defTabSz="685750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Modifications 2026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8BA3FE-8F7C-8417-C0C3-E3D9C924F0F0}"/>
              </a:ext>
            </a:extLst>
          </p:cNvPr>
          <p:cNvSpPr txBox="1"/>
          <p:nvPr/>
        </p:nvSpPr>
        <p:spPr>
          <a:xfrm>
            <a:off x="87083" y="2401373"/>
            <a:ext cx="8806546" cy="2646878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lvl="2">
              <a:spcBef>
                <a:spcPts val="600"/>
              </a:spcBef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 lvl="2">
              <a:spcBef>
                <a:spcPts val="600"/>
              </a:spcBef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- Incitation des organisateurs à inscrire des épreuves poneys à leur avant programme</a:t>
            </a:r>
          </a:p>
          <a:p>
            <a:pPr lvl="2">
              <a:spcBef>
                <a:spcPts val="600"/>
              </a:spcBef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 lvl="2">
              <a:spcBef>
                <a:spcPts val="600"/>
              </a:spcBef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 lvl="2">
              <a:spcBef>
                <a:spcPts val="600"/>
              </a:spcBef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- Modifications des reprises de dressage Poneys 4 ans</a:t>
            </a:r>
          </a:p>
          <a:p>
            <a:pPr>
              <a:spcBef>
                <a:spcPts val="600"/>
              </a:spcBef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>
              <a:spcBef>
                <a:spcPts val="600"/>
              </a:spcBef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>
              <a:spcBef>
                <a:spcPts val="600"/>
              </a:spcBef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- Modifications des reprises de dressage Poneys 5 et 6 ans</a:t>
            </a:r>
          </a:p>
          <a:p>
            <a:pPr>
              <a:spcBef>
                <a:spcPts val="600"/>
              </a:spcBef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- Finale dressage déplacée au Mans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7914B76-3033-4AD8-9F17-DD809B972689}"/>
              </a:ext>
            </a:extLst>
          </p:cNvPr>
          <p:cNvSpPr txBox="1"/>
          <p:nvPr/>
        </p:nvSpPr>
        <p:spPr>
          <a:xfrm>
            <a:off x="152397" y="4063826"/>
            <a:ext cx="139337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767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Dressage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B0E0B6C-C56A-4614-9407-8E0A1D44C7BE}"/>
              </a:ext>
            </a:extLst>
          </p:cNvPr>
          <p:cNvSpPr txBox="1"/>
          <p:nvPr/>
        </p:nvSpPr>
        <p:spPr>
          <a:xfrm>
            <a:off x="152397" y="3209381"/>
            <a:ext cx="69668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767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CCE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808D6F-F789-45A8-B949-D08DFD5246A4}"/>
              </a:ext>
            </a:extLst>
          </p:cNvPr>
          <p:cNvSpPr txBox="1"/>
          <p:nvPr/>
        </p:nvSpPr>
        <p:spPr>
          <a:xfrm>
            <a:off x="152397" y="2329447"/>
            <a:ext cx="1088571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767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Hunter</a:t>
            </a:r>
          </a:p>
        </p:txBody>
      </p:sp>
    </p:spTree>
    <p:extLst>
      <p:ext uri="{BB962C8B-B14F-4D97-AF65-F5344CB8AC3E}">
        <p14:creationId xmlns:p14="http://schemas.microsoft.com/office/powerpoint/2010/main" val="898508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EC12C-DFFE-5DE8-2F26-7A64BD1B0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49D5CC-1660-FCBB-0CEB-D97A2FE470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solidFill>
            <a:srgbClr val="084D61"/>
          </a:solidFill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FE584B-67B3-4A27-81DB-FDAB30EC62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111"/>
          <a:stretch/>
        </p:blipFill>
        <p:spPr>
          <a:xfrm>
            <a:off x="769850" y="93056"/>
            <a:ext cx="5623098" cy="49573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611C44-3594-FB50-5026-17DD88DB85A0}"/>
              </a:ext>
            </a:extLst>
          </p:cNvPr>
          <p:cNvSpPr/>
          <p:nvPr/>
        </p:nvSpPr>
        <p:spPr>
          <a:xfrm>
            <a:off x="5143500" y="928227"/>
            <a:ext cx="2585242" cy="518219"/>
          </a:xfrm>
          <a:prstGeom prst="rect">
            <a:avLst/>
          </a:prstGeom>
          <a:solidFill>
            <a:srgbClr val="084D61"/>
          </a:solidFill>
        </p:spPr>
        <p:txBody>
          <a:bodyPr wrap="square">
            <a:spAutoFit/>
          </a:bodyPr>
          <a:lstStyle/>
          <a:p>
            <a:pPr defTabSz="685800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2700" kern="1200" cap="small" dirty="0">
                <a:solidFill>
                  <a:schemeClr val="bg1"/>
                </a:solidFill>
                <a:latin typeface="Gotham Rounded Bold" panose="02000000000000000000" pitchFamily="2" charset="0"/>
                <a:ea typeface="Gotham Rounded Bold" charset="0"/>
                <a:cs typeface="Gotham Rounded Bold" charset="0"/>
              </a:rPr>
              <a:t>Généralités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019644E-783D-E1B5-25E5-4534FFF8B9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94C60"/>
              </a:clrFrom>
              <a:clrTo>
                <a:srgbClr val="094C6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7254" r="14753" b="5332"/>
          <a:stretch>
            <a:fillRect/>
          </a:stretch>
        </p:blipFill>
        <p:spPr>
          <a:xfrm>
            <a:off x="7154368" y="236035"/>
            <a:ext cx="1793841" cy="1918769"/>
          </a:xfrm>
          <a:prstGeom prst="rect">
            <a:avLst/>
          </a:prstGeom>
          <a:effectLst>
            <a:glow rad="38100">
              <a:schemeClr val="bg1">
                <a:alpha val="2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4721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EC12C-DFFE-5DE8-2F26-7A64BD1B0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B49D5CC-1660-FCBB-0CEB-D97A2FE470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286876" cy="5143500"/>
          </a:xfrm>
          <a:prstGeom prst="rect">
            <a:avLst/>
          </a:prstGeom>
          <a:solidFill>
            <a:srgbClr val="084D61"/>
          </a:solidFill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2841824-E76D-E1A7-42C8-82E00EA4F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611C44-3594-FB50-5026-17DD88DB85A0}"/>
              </a:ext>
            </a:extLst>
          </p:cNvPr>
          <p:cNvSpPr/>
          <p:nvPr/>
        </p:nvSpPr>
        <p:spPr>
          <a:xfrm>
            <a:off x="714375" y="928227"/>
            <a:ext cx="8544334" cy="518219"/>
          </a:xfrm>
          <a:prstGeom prst="rect">
            <a:avLst/>
          </a:prstGeom>
          <a:solidFill>
            <a:srgbClr val="084D61"/>
          </a:solidFill>
        </p:spPr>
        <p:txBody>
          <a:bodyPr wrap="square">
            <a:spAutoFit/>
          </a:bodyPr>
          <a:lstStyle/>
          <a:p>
            <a:pPr defTabSz="685800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2700" kern="1200" cap="small" dirty="0">
                <a:solidFill>
                  <a:schemeClr val="bg1"/>
                </a:solidFill>
                <a:latin typeface="Gotham Rounded Bold" panose="02000000000000000000" pitchFamily="2" charset="0"/>
                <a:ea typeface="Gotham Rounded Bold" charset="0"/>
                <a:cs typeface="Gotham Rounded Bold" charset="0"/>
              </a:rPr>
              <a:t>Concours d’élevage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019644E-783D-E1B5-25E5-4534FFF8B9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94C60"/>
              </a:clrFrom>
              <a:clrTo>
                <a:srgbClr val="094C6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7254" r="14753" b="5332"/>
          <a:stretch>
            <a:fillRect/>
          </a:stretch>
        </p:blipFill>
        <p:spPr>
          <a:xfrm>
            <a:off x="7263228" y="236035"/>
            <a:ext cx="1793841" cy="1918769"/>
          </a:xfrm>
          <a:prstGeom prst="rect">
            <a:avLst/>
          </a:prstGeom>
          <a:effectLst>
            <a:glow rad="38100">
              <a:schemeClr val="bg1">
                <a:alpha val="27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8897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205B782-F69B-5355-F912-A4F3DD491F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475"/>
          <a:stretch>
            <a:fillRect/>
          </a:stretch>
        </p:blipFill>
        <p:spPr>
          <a:xfrm>
            <a:off x="774974" y="0"/>
            <a:ext cx="8369025" cy="5143500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7EEF38-C09E-64A6-BB1E-7D4F4DF4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5776-204E-4545-8ABD-2DF39B5DE246}" type="slidenum">
              <a:rPr lang="fr-FR" smtClean="0"/>
              <a:t>20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990A9C-243D-3748-0C9E-319932F14B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1" y="0"/>
            <a:ext cx="5885246" cy="5143500"/>
          </a:xfrm>
          <a:prstGeom prst="rect">
            <a:avLst/>
          </a:prstGeom>
          <a:solidFill>
            <a:srgbClr val="084D61"/>
          </a:solidFill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AA68FE0-67A7-56DB-9B8A-1ACC3F80F8AA}"/>
              </a:ext>
            </a:extLst>
          </p:cNvPr>
          <p:cNvSpPr txBox="1"/>
          <p:nvPr/>
        </p:nvSpPr>
        <p:spPr>
          <a:xfrm>
            <a:off x="187274" y="736793"/>
            <a:ext cx="51597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 err="1">
                <a:solidFill>
                  <a:srgbClr val="00B0F0"/>
                </a:solidFill>
                <a:latin typeface="Gotham Rounded Book" pitchFamily="50" charset="0"/>
              </a:rPr>
              <a:t>So’Pony</a:t>
            </a:r>
            <a:endParaRPr lang="fr-FR" sz="1200" b="1" dirty="0">
              <a:solidFill>
                <a:srgbClr val="084D61"/>
              </a:solidFill>
              <a:latin typeface="Gotham Rounded Book" pitchFamily="50" charset="0"/>
            </a:endParaRPr>
          </a:p>
          <a:p>
            <a:r>
              <a:rPr lang="fr-FR" sz="1300" dirty="0">
                <a:solidFill>
                  <a:schemeClr val="bg1"/>
                </a:solidFill>
                <a:latin typeface="Gotham Rounded Book" pitchFamily="50" charset="0"/>
              </a:rPr>
              <a:t>19 au 23 août à Fontainebleau</a:t>
            </a:r>
          </a:p>
          <a:p>
            <a:endParaRPr lang="fr-FR" sz="1800" dirty="0">
              <a:solidFill>
                <a:srgbClr val="084D61"/>
              </a:solidFill>
              <a:latin typeface="Gotham Rounded Medium" panose="02000000000000000000" pitchFamily="2" charset="0"/>
            </a:endParaRPr>
          </a:p>
          <a:p>
            <a:r>
              <a:rPr lang="fr-FR" sz="1800" b="1" dirty="0">
                <a:solidFill>
                  <a:srgbClr val="00B0F0"/>
                </a:solidFill>
                <a:latin typeface="Gotham Rounded Book" pitchFamily="50" charset="0"/>
              </a:rPr>
              <a:t>CSO et Hunter</a:t>
            </a:r>
            <a:endParaRPr lang="fr-FR" sz="1200" b="1" dirty="0">
              <a:solidFill>
                <a:srgbClr val="084D61"/>
              </a:solidFill>
              <a:latin typeface="Gotham Rounded Book" pitchFamily="50" charset="0"/>
            </a:endParaRPr>
          </a:p>
          <a:p>
            <a:r>
              <a:rPr lang="fr-FR" sz="1300" dirty="0">
                <a:solidFill>
                  <a:schemeClr val="bg1"/>
                </a:solidFill>
                <a:latin typeface="Gotham Rounded Book" pitchFamily="50" charset="0"/>
              </a:rPr>
              <a:t>28 août au 6 septembre à Fontainebleau</a:t>
            </a:r>
          </a:p>
          <a:p>
            <a:endParaRPr lang="fr-FR" sz="1800" dirty="0">
              <a:solidFill>
                <a:schemeClr val="bg1"/>
              </a:solidFill>
              <a:latin typeface="Gotham Rounded Book" pitchFamily="50" charset="0"/>
            </a:endParaRPr>
          </a:p>
          <a:p>
            <a:r>
              <a:rPr lang="fr-FR" sz="1800" b="1" dirty="0">
                <a:solidFill>
                  <a:srgbClr val="00B0F0"/>
                </a:solidFill>
                <a:latin typeface="Gotham Rounded Book" pitchFamily="50" charset="0"/>
              </a:rPr>
              <a:t>Dressage</a:t>
            </a:r>
            <a:endParaRPr lang="fr-FR" sz="1200" b="1" dirty="0">
              <a:solidFill>
                <a:srgbClr val="084D61"/>
              </a:solidFill>
              <a:latin typeface="Gotham Rounded Book" pitchFamily="50" charset="0"/>
            </a:endParaRPr>
          </a:p>
          <a:p>
            <a:r>
              <a:rPr lang="fr-FR" sz="1300" dirty="0">
                <a:solidFill>
                  <a:schemeClr val="bg1"/>
                </a:solidFill>
                <a:latin typeface="Gotham Rounded Book" pitchFamily="50" charset="0"/>
              </a:rPr>
              <a:t>10 au 13 septembre au Mans</a:t>
            </a:r>
            <a:endParaRPr lang="fr-FR" sz="1800" dirty="0">
              <a:solidFill>
                <a:srgbClr val="084D61"/>
              </a:solidFill>
              <a:latin typeface="Gotham Rounded Medium" panose="02000000000000000000" pitchFamily="2" charset="0"/>
            </a:endParaRPr>
          </a:p>
          <a:p>
            <a:endParaRPr lang="fr-FR" sz="1800" dirty="0">
              <a:solidFill>
                <a:srgbClr val="084D61"/>
              </a:solidFill>
              <a:latin typeface="Gotham Rounded Medium" panose="02000000000000000000" pitchFamily="2" charset="0"/>
            </a:endParaRPr>
          </a:p>
          <a:p>
            <a:r>
              <a:rPr lang="fr-FR" sz="1800" b="1" dirty="0">
                <a:solidFill>
                  <a:srgbClr val="00B0F0"/>
                </a:solidFill>
                <a:latin typeface="Gotham Rounded Book" pitchFamily="50" charset="0"/>
              </a:rPr>
              <a:t>CCE</a:t>
            </a:r>
            <a:endParaRPr lang="fr-FR" sz="1200" b="1" dirty="0">
              <a:solidFill>
                <a:srgbClr val="084D61"/>
              </a:solidFill>
              <a:latin typeface="Gotham Rounded Book" pitchFamily="50" charset="0"/>
            </a:endParaRPr>
          </a:p>
          <a:p>
            <a:r>
              <a:rPr lang="fr-FR" sz="1300" dirty="0">
                <a:solidFill>
                  <a:schemeClr val="bg1"/>
                </a:solidFill>
                <a:latin typeface="Gotham Rounded Book" pitchFamily="50" charset="0"/>
              </a:rPr>
              <a:t>16 au 20 septembre à Pompadour</a:t>
            </a:r>
          </a:p>
          <a:p>
            <a:endParaRPr lang="fr-FR" sz="1800" dirty="0">
              <a:solidFill>
                <a:srgbClr val="084D61"/>
              </a:solidFill>
              <a:latin typeface="Gotham Rounded Medium" panose="02000000000000000000" pitchFamily="2" charset="0"/>
            </a:endParaRPr>
          </a:p>
          <a:p>
            <a:r>
              <a:rPr lang="fr-FR" sz="1800" b="1" dirty="0">
                <a:solidFill>
                  <a:srgbClr val="00B0F0"/>
                </a:solidFill>
                <a:latin typeface="Gotham Rounded Book" pitchFamily="50" charset="0"/>
              </a:rPr>
              <a:t>Attelage</a:t>
            </a:r>
            <a:endParaRPr lang="fr-FR" sz="1200" b="1" dirty="0">
              <a:solidFill>
                <a:srgbClr val="084D61"/>
              </a:solidFill>
              <a:latin typeface="Gotham Rounded Book" pitchFamily="50" charset="0"/>
            </a:endParaRPr>
          </a:p>
          <a:p>
            <a:r>
              <a:rPr lang="fr-FR" sz="1300" dirty="0">
                <a:solidFill>
                  <a:schemeClr val="bg1"/>
                </a:solidFill>
                <a:latin typeface="Gotham Rounded Book" pitchFamily="50" charset="0"/>
              </a:rPr>
              <a:t>Dates à définir à Lignières</a:t>
            </a:r>
          </a:p>
          <a:p>
            <a:endParaRPr lang="fr-FR" sz="1300" dirty="0">
              <a:solidFill>
                <a:schemeClr val="bg1"/>
              </a:solidFill>
              <a:latin typeface="Gotham Rounded Book" pitchFamily="50" charset="0"/>
            </a:endParaRPr>
          </a:p>
          <a:p>
            <a:r>
              <a:rPr lang="fr-FR" sz="1800" b="1" dirty="0">
                <a:solidFill>
                  <a:srgbClr val="00B0F0"/>
                </a:solidFill>
                <a:latin typeface="Gotham Rounded Book" pitchFamily="50" charset="0"/>
              </a:rPr>
              <a:t>Endurance</a:t>
            </a:r>
            <a:endParaRPr lang="fr-FR" sz="1200" b="1" dirty="0">
              <a:solidFill>
                <a:srgbClr val="084D61"/>
              </a:solidFill>
              <a:latin typeface="Gotham Rounded Book" pitchFamily="50" charset="0"/>
            </a:endParaRPr>
          </a:p>
          <a:p>
            <a:r>
              <a:rPr lang="fr-FR" sz="1300" dirty="0">
                <a:solidFill>
                  <a:schemeClr val="bg1"/>
                </a:solidFill>
                <a:latin typeface="Gotham Rounded Book" pitchFamily="50" charset="0"/>
              </a:rPr>
              <a:t>9 au 11 octobre à Lignières</a:t>
            </a:r>
          </a:p>
          <a:p>
            <a:endParaRPr lang="fr-FR" sz="1300" dirty="0">
              <a:solidFill>
                <a:schemeClr val="bg1"/>
              </a:solidFill>
              <a:latin typeface="Gotham Rounded Book" pitchFamily="50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1615909-18DB-B4F6-F0CE-3E9CB5AD4D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29" t="-5094" r="70044" b="15493"/>
          <a:stretch/>
        </p:blipFill>
        <p:spPr>
          <a:xfrm>
            <a:off x="3262294" y="3203960"/>
            <a:ext cx="435429" cy="3375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4E7619-1709-512A-79FA-3B6A2EA227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054" t="9546" b="-1"/>
          <a:stretch/>
        </p:blipFill>
        <p:spPr>
          <a:xfrm>
            <a:off x="3318748" y="3989183"/>
            <a:ext cx="378975" cy="3407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576497-E466-FB98-DBEC-D6C4FE723D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1" t="-11039" r="41373"/>
          <a:stretch/>
        </p:blipFill>
        <p:spPr>
          <a:xfrm>
            <a:off x="3855161" y="1668888"/>
            <a:ext cx="968829" cy="41830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3C623C1-5183-1DBE-7134-063091DCED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4735" b="5889"/>
          <a:stretch/>
        </p:blipFill>
        <p:spPr>
          <a:xfrm>
            <a:off x="3190608" y="2461988"/>
            <a:ext cx="581621" cy="35453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F4CBD36-76B9-FF3A-47B6-F99F685481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448" t="-12049" r="26034" b="12049"/>
          <a:stretch/>
        </p:blipFill>
        <p:spPr>
          <a:xfrm>
            <a:off x="2906904" y="4577836"/>
            <a:ext cx="476946" cy="37672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B8807DE-55A3-69B0-DD91-0237FD9A73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663" t="-2503" r="11411" b="12049"/>
          <a:stretch/>
        </p:blipFill>
        <p:spPr>
          <a:xfrm>
            <a:off x="2816764" y="3928949"/>
            <a:ext cx="530618" cy="34076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21A41A1-3CE9-DD6E-BC91-48888BC8E9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01" t="-11039" r="55103" b="22335"/>
          <a:stretch/>
        </p:blipFill>
        <p:spPr>
          <a:xfrm>
            <a:off x="3186941" y="979683"/>
            <a:ext cx="445680" cy="3341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757BD6-254E-A8E5-FC89-F5073F0201BF}"/>
              </a:ext>
            </a:extLst>
          </p:cNvPr>
          <p:cNvSpPr txBox="1"/>
          <p:nvPr/>
        </p:nvSpPr>
        <p:spPr>
          <a:xfrm>
            <a:off x="0" y="0"/>
            <a:ext cx="8567927" cy="461665"/>
          </a:xfrm>
          <a:prstGeom prst="rect">
            <a:avLst/>
          </a:prstGeom>
          <a:solidFill>
            <a:srgbClr val="3C80AF"/>
          </a:solidFill>
        </p:spPr>
        <p:txBody>
          <a:bodyPr wrap="square" rtlCol="0">
            <a:spAutoFit/>
          </a:bodyPr>
          <a:lstStyle/>
          <a:p>
            <a:pPr defTabSz="914355"/>
            <a:r>
              <a:rPr lang="fr-FR" sz="24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Finales SHF 2026</a:t>
            </a:r>
          </a:p>
        </p:txBody>
      </p:sp>
    </p:spTree>
    <p:extLst>
      <p:ext uri="{BB962C8B-B14F-4D97-AF65-F5344CB8AC3E}">
        <p14:creationId xmlns:p14="http://schemas.microsoft.com/office/powerpoint/2010/main" val="1491333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F6860D-D8B6-27B8-E998-49C61E4E19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08" b="1654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739135-E7FD-743E-E0C8-37CCE493A420}"/>
              </a:ext>
            </a:extLst>
          </p:cNvPr>
          <p:cNvSpPr txBox="1">
            <a:spLocks/>
          </p:cNvSpPr>
          <p:nvPr/>
        </p:nvSpPr>
        <p:spPr>
          <a:xfrm>
            <a:off x="1328468" y="1966486"/>
            <a:ext cx="4770580" cy="785858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fr-FR" sz="3000" cap="small" dirty="0">
                <a:solidFill>
                  <a:srgbClr val="002060"/>
                </a:solidFill>
                <a:latin typeface="Gotham Rounded Medium" panose="02000000000000000000" pitchFamily="2" charset="0"/>
              </a:rPr>
              <a:t>Protection sanitaire</a:t>
            </a:r>
          </a:p>
        </p:txBody>
      </p:sp>
    </p:spTree>
    <p:extLst>
      <p:ext uri="{BB962C8B-B14F-4D97-AF65-F5344CB8AC3E}">
        <p14:creationId xmlns:p14="http://schemas.microsoft.com/office/powerpoint/2010/main" val="2728996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A72B318-828D-39EA-765A-DDBCFA93C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4" r="22583" b="76082"/>
          <a:stretch/>
        </p:blipFill>
        <p:spPr>
          <a:xfrm>
            <a:off x="3023267" y="-17534"/>
            <a:ext cx="4932583" cy="12519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CE894B-8F0A-8E7C-92E1-74894A938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44" r="12781" b="76082"/>
          <a:stretch/>
        </p:blipFill>
        <p:spPr>
          <a:xfrm rot="-1500000">
            <a:off x="5379077" y="379823"/>
            <a:ext cx="3249884" cy="822268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166E67-DBAF-47E6-9580-1CF620FD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55776-204E-4545-8ABD-2DF39B5DE246}" type="slidenum">
              <a:rPr lang="fr-FR" smtClean="0"/>
              <a:t>22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0CB0FD-37F5-404D-A878-AAAB7CC327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10589"/>
          <a:stretch/>
        </p:blipFill>
        <p:spPr>
          <a:xfrm>
            <a:off x="-375" y="865"/>
            <a:ext cx="3032786" cy="5125148"/>
          </a:xfrm>
          <a:prstGeom prst="rect">
            <a:avLst/>
          </a:prstGeom>
        </p:spPr>
      </p:pic>
      <p:sp>
        <p:nvSpPr>
          <p:cNvPr id="10" name="Google Shape;415;p5">
            <a:extLst>
              <a:ext uri="{FF2B5EF4-FFF2-40B4-BE49-F238E27FC236}">
                <a16:creationId xmlns:a16="http://schemas.microsoft.com/office/drawing/2014/main" id="{0644011B-2731-4CAA-86E3-B8DD70964457}"/>
              </a:ext>
            </a:extLst>
          </p:cNvPr>
          <p:cNvSpPr/>
          <p:nvPr/>
        </p:nvSpPr>
        <p:spPr>
          <a:xfrm>
            <a:off x="3063001" y="4384218"/>
            <a:ext cx="6080999" cy="91128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>
                <a:srgbClr val="0A4D61"/>
              </a:buClr>
              <a:buSzPts val="1800"/>
              <a:buFont typeface="Wingdings" panose="05000000000000000000" pitchFamily="2" charset="2"/>
              <a:buChar char="Ø"/>
              <a:tabLst/>
              <a:defRPr/>
            </a:pPr>
            <a:r>
              <a:rPr lang="fr-FR" sz="1600" kern="1200" dirty="0">
                <a:solidFill>
                  <a:srgbClr val="0A4D61"/>
                </a:solidFill>
                <a:latin typeface="Gotham Rounded Book" pitchFamily="50" charset="0"/>
              </a:rPr>
              <a:t>Rhino obligatoire sur le circuit FFE pro et amateur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B63407-F5C6-8AF1-F268-22CE40B57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445"/>
          <a:stretch/>
        </p:blipFill>
        <p:spPr>
          <a:xfrm>
            <a:off x="3023267" y="464670"/>
            <a:ext cx="6120733" cy="388787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BAAE1D2-BA90-4EC9-A5A4-6B8D4341A656}"/>
              </a:ext>
            </a:extLst>
          </p:cNvPr>
          <p:cNvSpPr txBox="1"/>
          <p:nvPr/>
        </p:nvSpPr>
        <p:spPr>
          <a:xfrm>
            <a:off x="0" y="367050"/>
            <a:ext cx="515721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lvl="0" indent="0" defTabSz="914355" eaLnBrk="1" fontAlgn="auto" latinLnBrk="0" hangingPunct="1">
              <a:buClrTx/>
              <a:buSzTx/>
              <a:tabLst/>
              <a:defRPr/>
            </a:pPr>
            <a:r>
              <a:rPr lang="fr-FR" sz="24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Vaccination des Equidés</a:t>
            </a:r>
          </a:p>
        </p:txBody>
      </p:sp>
    </p:spTree>
    <p:extLst>
      <p:ext uri="{BB962C8B-B14F-4D97-AF65-F5344CB8AC3E}">
        <p14:creationId xmlns:p14="http://schemas.microsoft.com/office/powerpoint/2010/main" val="240671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18E5E5A-4C26-A605-8775-158295209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43" r="10733"/>
          <a:stretch/>
        </p:blipFill>
        <p:spPr>
          <a:xfrm>
            <a:off x="4613264" y="0"/>
            <a:ext cx="4530736" cy="51435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902AF74-A014-9371-5084-1B35A1DA3C4B}"/>
              </a:ext>
            </a:extLst>
          </p:cNvPr>
          <p:cNvSpPr txBox="1"/>
          <p:nvPr/>
        </p:nvSpPr>
        <p:spPr>
          <a:xfrm>
            <a:off x="0" y="367050"/>
            <a:ext cx="515721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Protocole vaccinal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63F7808-23BE-166E-C109-AABEB414B188}"/>
              </a:ext>
            </a:extLst>
          </p:cNvPr>
          <p:cNvSpPr txBox="1"/>
          <p:nvPr/>
        </p:nvSpPr>
        <p:spPr>
          <a:xfrm>
            <a:off x="3416300" y="219406"/>
            <a:ext cx="5727700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cap="small" dirty="0">
                <a:solidFill>
                  <a:schemeClr val="bg1"/>
                </a:solidFill>
                <a:latin typeface="Gotham Rounded Book" pitchFamily="50" charset="0"/>
              </a:rPr>
              <a:t>Règles de vaccination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D3545D-C4A6-FAF0-27D7-F314ED489C90}"/>
              </a:ext>
            </a:extLst>
          </p:cNvPr>
          <p:cNvSpPr txBox="1"/>
          <p:nvPr/>
        </p:nvSpPr>
        <p:spPr>
          <a:xfrm>
            <a:off x="136456" y="976359"/>
            <a:ext cx="434035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sz="1600" dirty="0">
              <a:solidFill>
                <a:srgbClr val="084D61"/>
              </a:solidFill>
              <a:latin typeface="Gotham Rounded Medium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La vaccination valable uniquement si le protocole est ininterrompu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Certification vétérinaire indispensable (cachet avec n° d’ordre et signature) pour tous les vaccins, dans le livret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Seul le carnet fait foi au moment du contrôle</a:t>
            </a:r>
          </a:p>
          <a:p>
            <a:pPr marL="285750" indent="-285750">
              <a:spcBef>
                <a:spcPts val="1200"/>
              </a:spcBef>
              <a:buClr>
                <a:srgbClr val="0A4D6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Les informations vaccinales doivent être complètes et non raturées (date, lieu, étiquette</a:t>
            </a:r>
            <a:r>
              <a:rPr lang="fr-FR" dirty="0">
                <a:solidFill>
                  <a:srgbClr val="084D61"/>
                </a:solidFill>
                <a:latin typeface="Gotham Rounded Medium" panose="02000000000000000000" pitchFamily="2" charset="0"/>
              </a:rPr>
              <a:t>)</a:t>
            </a:r>
          </a:p>
          <a:p>
            <a:pPr marL="285750" lvl="0" indent="-285750">
              <a:spcBef>
                <a:spcPts val="1200"/>
              </a:spcBef>
              <a:buClr>
                <a:srgbClr val="0A4D61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Pas de concours dans les 8j suivant un vaccin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>
              <a:solidFill>
                <a:srgbClr val="084D61"/>
              </a:solidFill>
              <a:latin typeface="Gotham Rounded Medium" panose="02000000000000000000" pitchFamily="2" charset="0"/>
            </a:endParaRPr>
          </a:p>
          <a:p>
            <a:pPr algn="l"/>
            <a:endParaRPr lang="fr-FR" dirty="0">
              <a:solidFill>
                <a:srgbClr val="084D61"/>
              </a:solidFill>
              <a:latin typeface="Gotham Rounded Medium" panose="02000000000000000000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>
              <a:solidFill>
                <a:srgbClr val="084D61"/>
              </a:solidFill>
              <a:latin typeface="Gotham Rounded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50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FEE4044-4ABA-0429-964F-03563743F3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4"/>
          <a:stretch/>
        </p:blipFill>
        <p:spPr>
          <a:xfrm flipH="1">
            <a:off x="5679042" y="0"/>
            <a:ext cx="3464958" cy="51435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88D36F-CA6E-4A38-5AFD-EEB560DFC690}"/>
              </a:ext>
            </a:extLst>
          </p:cNvPr>
          <p:cNvSpPr txBox="1"/>
          <p:nvPr/>
        </p:nvSpPr>
        <p:spPr>
          <a:xfrm>
            <a:off x="501553" y="538160"/>
            <a:ext cx="4849090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defTabSz="685750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Modifications 2026</a:t>
            </a:r>
          </a:p>
        </p:txBody>
      </p:sp>
      <p:sp>
        <p:nvSpPr>
          <p:cNvPr id="6" name="ZoneTexte 3">
            <a:extLst>
              <a:ext uri="{FF2B5EF4-FFF2-40B4-BE49-F238E27FC236}">
                <a16:creationId xmlns:a16="http://schemas.microsoft.com/office/drawing/2014/main" id="{FD4A5D6E-CDDD-0186-2531-1B2EC81614EE}"/>
              </a:ext>
            </a:extLst>
          </p:cNvPr>
          <p:cNvSpPr txBox="1"/>
          <p:nvPr/>
        </p:nvSpPr>
        <p:spPr>
          <a:xfrm>
            <a:off x="-1" y="221660"/>
            <a:ext cx="591772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767">
              <a:defRPr/>
            </a:pPr>
            <a:r>
              <a:rPr lang="fr-FR" sz="1800" b="1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SHF Vidéo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620EBC-529D-2E59-378C-5F4217DA2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735" y="193648"/>
            <a:ext cx="882614" cy="10583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784118B-6952-C851-8CD8-FE5EC8798201}"/>
              </a:ext>
            </a:extLst>
          </p:cNvPr>
          <p:cNvSpPr txBox="1"/>
          <p:nvPr/>
        </p:nvSpPr>
        <p:spPr>
          <a:xfrm>
            <a:off x="241540" y="1543806"/>
            <a:ext cx="5437502" cy="273921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Augmentation de 2€ des engagements sur les épreuves SHF-</a:t>
            </a:r>
            <a:r>
              <a:rPr lang="fr-FR" dirty="0" err="1">
                <a:solidFill>
                  <a:srgbClr val="084D61"/>
                </a:solidFill>
                <a:latin typeface="Gotham Rounded Book" pitchFamily="50" charset="0"/>
              </a:rPr>
              <a:t>video</a:t>
            </a: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 en région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Vidéos automatiquement disponibles sur le compte du propriétaire et du cavalier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Gestion des droits pour chaque vidéo par le propriétaire et le cavalier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Nouveaux forfaits SHF-</a:t>
            </a:r>
            <a:r>
              <a:rPr lang="fr-FR" dirty="0" err="1">
                <a:solidFill>
                  <a:srgbClr val="084D61"/>
                </a:solidFill>
                <a:latin typeface="Gotham Rounded Book" pitchFamily="50" charset="0"/>
              </a:rPr>
              <a:t>video</a:t>
            </a: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 : accès vidéothèque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8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9343009-71FB-5751-C6BE-CB3CC1E7B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4012" b="14574"/>
          <a:stretch/>
        </p:blipFill>
        <p:spPr>
          <a:xfrm>
            <a:off x="455" y="317376"/>
            <a:ext cx="8569133" cy="48261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4719" y="211399"/>
            <a:ext cx="8274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3">
              <a:defRPr/>
            </a:pPr>
            <a:r>
              <a:rPr lang="fr-FR" sz="1050" b="1" dirty="0">
                <a:solidFill>
                  <a:prstClr val="white"/>
                </a:solidFill>
                <a:latin typeface="Arial" panose="020B0604020202020204" pitchFamily="34" charset="0"/>
                <a:ea typeface="Gotham Rounded Bold" charset="0"/>
                <a:cs typeface="Arial" panose="020B0604020202020204" pitchFamily="34" charset="0"/>
              </a:rPr>
              <a:t>ÉLEVAGE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2C581E-5316-9AA5-3D83-3CA52FEDE780}"/>
              </a:ext>
            </a:extLst>
          </p:cNvPr>
          <p:cNvSpPr/>
          <p:nvPr/>
        </p:nvSpPr>
        <p:spPr>
          <a:xfrm>
            <a:off x="5007935" y="0"/>
            <a:ext cx="4172762" cy="514349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353CC3-B83B-88FF-939F-A84323CA3AB6}"/>
              </a:ext>
            </a:extLst>
          </p:cNvPr>
          <p:cNvSpPr txBox="1"/>
          <p:nvPr/>
        </p:nvSpPr>
        <p:spPr>
          <a:xfrm>
            <a:off x="5007935" y="1033098"/>
            <a:ext cx="4172762" cy="255454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685783">
              <a:defRPr/>
            </a:pPr>
            <a:r>
              <a:rPr lang="fr-FR" sz="1600" b="1" dirty="0">
                <a:solidFill>
                  <a:srgbClr val="00B0F0"/>
                </a:solidFill>
                <a:latin typeface="Gotham Rounded Book" pitchFamily="50" charset="0"/>
              </a:rPr>
              <a:t>Adhésions non obligatoires pour l’accès </a:t>
            </a:r>
            <a:r>
              <a:rPr lang="fr-FR" sz="1600" b="1" u="sng" dirty="0">
                <a:solidFill>
                  <a:srgbClr val="00B0F0"/>
                </a:solidFill>
                <a:latin typeface="Gotham Rounded Book" pitchFamily="50" charset="0"/>
              </a:rPr>
              <a:t>aux concours</a:t>
            </a:r>
          </a:p>
          <a:p>
            <a:pPr marL="214308" indent="-214308" defTabSz="685783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084D61"/>
              </a:solidFill>
              <a:latin typeface="Gotham Rounded Book" pitchFamily="50" charset="0"/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Contrôle de l’adhésion appliqué au propriétaire du poney engagé</a:t>
            </a:r>
          </a:p>
          <a:p>
            <a:pPr marL="214308" indent="-214308" defTabSz="685783"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 marL="214308" indent="-214308" defTabSz="685783"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084D61"/>
                </a:solidFill>
                <a:latin typeface="Gotham Rounded Book" pitchFamily="50" charset="0"/>
              </a:rPr>
              <a:t>Vérification de la propriété avec SIRE</a:t>
            </a:r>
          </a:p>
          <a:p>
            <a:pPr defTabSz="685783">
              <a:defRPr/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  <a:p>
            <a:pPr marL="576000" lvl="5" defTabSz="685783">
              <a:defRPr/>
            </a:pPr>
            <a:r>
              <a:rPr lang="fr-FR" b="1" dirty="0">
                <a:solidFill>
                  <a:srgbClr val="084D61"/>
                </a:solidFill>
                <a:latin typeface="Gotham Rounded Book" pitchFamily="50" charset="0"/>
              </a:rPr>
              <a:t>Déclaration de naissance obligatoire avant l’engagement pour les </a:t>
            </a:r>
            <a:r>
              <a:rPr lang="fr-FR" b="1" dirty="0" err="1">
                <a:solidFill>
                  <a:srgbClr val="084D61"/>
                </a:solidFill>
                <a:latin typeface="Gotham Rounded Book" pitchFamily="50" charset="0"/>
              </a:rPr>
              <a:t>foals</a:t>
            </a:r>
            <a:endParaRPr lang="fr-FR" b="1" dirty="0">
              <a:solidFill>
                <a:srgbClr val="084D61"/>
              </a:solidFill>
              <a:latin typeface="Gotham Rounded Book" pitchFamily="50" charset="0"/>
            </a:endParaRPr>
          </a:p>
          <a:p>
            <a:pPr defTabSz="685783">
              <a:defRPr/>
            </a:pP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</p:txBody>
      </p:sp>
      <p:pic>
        <p:nvPicPr>
          <p:cNvPr id="2" name="Graphique 1" descr="Avertissement">
            <a:extLst>
              <a:ext uri="{FF2B5EF4-FFF2-40B4-BE49-F238E27FC236}">
                <a16:creationId xmlns:a16="http://schemas.microsoft.com/office/drawing/2014/main" id="{0E3C5D53-ACF3-4498-145F-A38123F39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7935" y="2771674"/>
            <a:ext cx="566968" cy="56696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A643032-4F55-4E67-A3B5-C2DB5D7F8976}"/>
              </a:ext>
            </a:extLst>
          </p:cNvPr>
          <p:cNvSpPr txBox="1"/>
          <p:nvPr/>
        </p:nvSpPr>
        <p:spPr>
          <a:xfrm>
            <a:off x="0" y="317376"/>
            <a:ext cx="735980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fr-FR" sz="24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Epreuves 0-3ans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6CC584-55BA-6BB7-4318-ED0CCDA21BA7}"/>
              </a:ext>
            </a:extLst>
          </p:cNvPr>
          <p:cNvSpPr txBox="1"/>
          <p:nvPr/>
        </p:nvSpPr>
        <p:spPr>
          <a:xfrm>
            <a:off x="4608697" y="137766"/>
            <a:ext cx="4572000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cap="small" dirty="0">
                <a:solidFill>
                  <a:schemeClr val="bg1"/>
                </a:solidFill>
                <a:latin typeface="Gotham Rounded Book" pitchFamily="50" charset="0"/>
              </a:rPr>
              <a:t>Rappel des conditions d’accès</a:t>
            </a:r>
          </a:p>
        </p:txBody>
      </p:sp>
    </p:spTree>
    <p:extLst>
      <p:ext uri="{BB962C8B-B14F-4D97-AF65-F5344CB8AC3E}">
        <p14:creationId xmlns:p14="http://schemas.microsoft.com/office/powerpoint/2010/main" val="1668457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www.anpfs.com/wp-content/uploads/2018/04/Couverture-e1585724837739.png">
            <a:extLst>
              <a:ext uri="{FF2B5EF4-FFF2-40B4-BE49-F238E27FC236}">
                <a16:creationId xmlns:a16="http://schemas.microsoft.com/office/drawing/2014/main" id="{846E32E0-149D-9D8C-66B3-E7B2ECBD3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12" y="-9249"/>
            <a:ext cx="5536188" cy="519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0C85EB1-2D8B-4160-ABB6-FE911873A7D7}"/>
              </a:ext>
            </a:extLst>
          </p:cNvPr>
          <p:cNvSpPr txBox="1"/>
          <p:nvPr/>
        </p:nvSpPr>
        <p:spPr>
          <a:xfrm>
            <a:off x="0" y="337349"/>
            <a:ext cx="735980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fr-FR" sz="24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Conditions d’attribution des primes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AA7191-2AA7-45B9-9961-1AC3B8A8A107}"/>
              </a:ext>
            </a:extLst>
          </p:cNvPr>
          <p:cNvSpPr txBox="1"/>
          <p:nvPr/>
        </p:nvSpPr>
        <p:spPr>
          <a:xfrm>
            <a:off x="44404" y="971320"/>
            <a:ext cx="3575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>
              <a:spcAft>
                <a:spcPts val="450"/>
              </a:spcAft>
              <a:defRPr/>
            </a:pPr>
            <a:r>
              <a:rPr lang="fr-FR" sz="1600" b="1" dirty="0">
                <a:solidFill>
                  <a:srgbClr val="00B0F0"/>
                </a:solidFill>
                <a:latin typeface="Gotham Rounded Book" pitchFamily="50" charset="0"/>
              </a:rPr>
              <a:t>Adhésion(s) obligatoire(s) à l’OS de l’équidé </a:t>
            </a:r>
            <a:r>
              <a:rPr lang="fr-FR" sz="1600" dirty="0">
                <a:solidFill>
                  <a:srgbClr val="00B0F0"/>
                </a:solidFill>
                <a:latin typeface="Gotham Rounded Book" pitchFamily="50" charset="0"/>
              </a:rPr>
              <a:t>et à</a:t>
            </a:r>
            <a:r>
              <a:rPr lang="fr-FR" sz="1600" b="1" dirty="0">
                <a:solidFill>
                  <a:srgbClr val="00B0F0"/>
                </a:solidFill>
                <a:latin typeface="Gotham Rounded Book" pitchFamily="50" charset="0"/>
              </a:rPr>
              <a:t> l’association organisatrice du concours pour l’accès </a:t>
            </a:r>
            <a:r>
              <a:rPr lang="fr-FR" sz="1600" b="1" u="sng" dirty="0">
                <a:solidFill>
                  <a:srgbClr val="00B0F0"/>
                </a:solidFill>
                <a:latin typeface="Gotham Rounded Book" pitchFamily="50" charset="0"/>
              </a:rPr>
              <a:t>aux encouragements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F1E90B-F958-0EC3-0595-D928D16D0CC7}"/>
              </a:ext>
            </a:extLst>
          </p:cNvPr>
          <p:cNvSpPr txBox="1"/>
          <p:nvPr/>
        </p:nvSpPr>
        <p:spPr>
          <a:xfrm>
            <a:off x="201690" y="2253317"/>
            <a:ext cx="340612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 defTabSz="685783">
              <a:buFont typeface="Arial" panose="020B0604020202020204" pitchFamily="34" charset="0"/>
              <a:buChar char="•"/>
              <a:defRPr/>
            </a:pPr>
            <a:endParaRPr lang="fr-FR" sz="1200" b="1" dirty="0">
              <a:solidFill>
                <a:srgbClr val="084D61"/>
              </a:solidFill>
              <a:latin typeface="Gotham Rounded Book" pitchFamily="50" charset="0"/>
            </a:endParaRPr>
          </a:p>
          <a:p>
            <a:pPr defTabSz="685783">
              <a:defRPr/>
            </a:pPr>
            <a:r>
              <a:rPr lang="fr-FR" sz="1200" b="1" dirty="0">
                <a:solidFill>
                  <a:srgbClr val="084D61"/>
                </a:solidFill>
                <a:latin typeface="Gotham Rounded Book" pitchFamily="50" charset="0"/>
              </a:rPr>
              <a:t>PACE et prime de M&amp;A versée :</a:t>
            </a:r>
          </a:p>
          <a:p>
            <a:pPr marL="214308" lvl="1" indent="-214308" defTabSz="685783">
              <a:spcBef>
                <a:spcPts val="600"/>
              </a:spcBef>
              <a:buFont typeface="Wingdings" panose="05000000000000000000" pitchFamily="2" charset="2"/>
              <a:buChar char=""/>
              <a:defRPr/>
            </a:pPr>
            <a:r>
              <a:rPr lang="fr-FR" sz="1200" b="1" dirty="0">
                <a:solidFill>
                  <a:srgbClr val="084D61"/>
                </a:solidFill>
                <a:latin typeface="Gotham Rounded Book" pitchFamily="50" charset="0"/>
              </a:rPr>
              <a:t> sur le compte SHF de l’</a:t>
            </a:r>
            <a:r>
              <a:rPr lang="fr-FR" sz="1200" b="1" dirty="0" err="1">
                <a:solidFill>
                  <a:srgbClr val="084D61"/>
                </a:solidFill>
                <a:latin typeface="Gotham Rounded Book" pitchFamily="50" charset="0"/>
              </a:rPr>
              <a:t>engageur</a:t>
            </a:r>
            <a:endParaRPr lang="fr-FR" sz="1200" b="1" dirty="0">
              <a:solidFill>
                <a:srgbClr val="084D61"/>
              </a:solidFill>
              <a:latin typeface="Gotham Rounded Book" pitchFamily="50" charset="0"/>
            </a:endParaRPr>
          </a:p>
          <a:p>
            <a:pPr marL="214308" lvl="1" indent="-214308" defTabSz="685783">
              <a:spcBef>
                <a:spcPts val="600"/>
              </a:spcBef>
              <a:buFont typeface="Wingdings" panose="05000000000000000000" pitchFamily="2" charset="2"/>
              <a:buChar char=""/>
              <a:defRPr/>
            </a:pPr>
            <a:r>
              <a:rPr lang="fr-FR" sz="1200" b="1" dirty="0">
                <a:solidFill>
                  <a:srgbClr val="084D61"/>
                </a:solidFill>
                <a:latin typeface="Gotham Rounded Book" pitchFamily="50" charset="0"/>
              </a:rPr>
              <a:t>propriétaire de l’équidé adhérent à l’OS de l’équidé et à l’association organisatrice du concours avant la validation des résultats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61C08F-AB6E-A495-C09E-123355BD6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6004" y="4254110"/>
            <a:ext cx="536956" cy="46467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BFC595C-18D2-C3F6-2CE3-CF3DF677F469}"/>
              </a:ext>
            </a:extLst>
          </p:cNvPr>
          <p:cNvSpPr txBox="1"/>
          <p:nvPr/>
        </p:nvSpPr>
        <p:spPr>
          <a:xfrm>
            <a:off x="682960" y="4100146"/>
            <a:ext cx="292485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7" defTabSz="914378">
              <a:spcBef>
                <a:spcPts val="600"/>
              </a:spcBef>
              <a:defRPr/>
            </a:pPr>
            <a:r>
              <a:rPr lang="fr-FR" dirty="0">
                <a:solidFill>
                  <a:srgbClr val="084D61"/>
                </a:solidFill>
                <a:latin typeface="Gotham Rounded Medium" panose="02000000000000000000" pitchFamily="2" charset="0"/>
              </a:rPr>
              <a:t>Présentation du </a:t>
            </a:r>
            <a:r>
              <a:rPr lang="fr-FR" dirty="0" err="1">
                <a:solidFill>
                  <a:srgbClr val="084D61"/>
                </a:solidFill>
                <a:latin typeface="Gotham Rounded Medium" panose="02000000000000000000" pitchFamily="2" charset="0"/>
              </a:rPr>
              <a:t>foal</a:t>
            </a:r>
            <a:r>
              <a:rPr lang="fr-FR" dirty="0">
                <a:solidFill>
                  <a:srgbClr val="084D61"/>
                </a:solidFill>
                <a:latin typeface="Gotham Rounded Medium" panose="02000000000000000000" pitchFamily="2" charset="0"/>
              </a:rPr>
              <a:t> obligatoire pour toucher la PACE</a:t>
            </a:r>
            <a:endParaRPr lang="fr-FR" dirty="0">
              <a:solidFill>
                <a:srgbClr val="084D61"/>
              </a:solidFill>
              <a:latin typeface="Gotham Rounded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470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DF59D-7A30-5303-75D5-A71A2D140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601F192-7F2E-6E00-C670-F788A267C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10567" r="1477" b="14573"/>
          <a:stretch>
            <a:fillRect/>
          </a:stretch>
        </p:blipFill>
        <p:spPr>
          <a:xfrm>
            <a:off x="-1" y="2861"/>
            <a:ext cx="8437715" cy="443758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A616BA-3632-A91D-9750-080EE13D48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964" y="2861"/>
            <a:ext cx="2586037" cy="4853631"/>
          </a:xfrm>
          <a:prstGeom prst="rect">
            <a:avLst/>
          </a:prstGeom>
          <a:solidFill>
            <a:srgbClr val="084D61"/>
          </a:solidFill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B9CA01-CE10-56CC-844D-6C9B4ED44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40450"/>
            <a:ext cx="9144002" cy="703049"/>
          </a:xfrm>
          <a:prstGeom prst="rect">
            <a:avLst/>
          </a:prstGeom>
          <a:solidFill>
            <a:srgbClr val="084D6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56AF42-DE14-B93C-E5D5-9FF72A1EE96D}"/>
              </a:ext>
            </a:extLst>
          </p:cNvPr>
          <p:cNvSpPr/>
          <p:nvPr/>
        </p:nvSpPr>
        <p:spPr>
          <a:xfrm>
            <a:off x="6662652" y="1394340"/>
            <a:ext cx="2376659" cy="1432315"/>
          </a:xfrm>
          <a:prstGeom prst="rect">
            <a:avLst/>
          </a:prstGeom>
          <a:solidFill>
            <a:srgbClr val="084D61"/>
          </a:solidFill>
        </p:spPr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2700" kern="1200" cap="small" dirty="0">
                <a:solidFill>
                  <a:schemeClr val="bg1"/>
                </a:solidFill>
                <a:latin typeface="Gotham Rounded Bold" panose="02000000000000000000" pitchFamily="2" charset="0"/>
                <a:ea typeface="Gotham Rounded Bold" charset="0"/>
                <a:cs typeface="Gotham Rounded Bold" charset="0"/>
              </a:rPr>
              <a:t>Statistiques circuits 2025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917002-8A79-FDF5-00CB-2B9979AC2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300" y="4668132"/>
            <a:ext cx="3810259" cy="3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55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4719" y="211400"/>
            <a:ext cx="8274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>
              <a:defRPr/>
            </a:pPr>
            <a:r>
              <a:rPr lang="fr-FR" sz="1050" b="1" dirty="0">
                <a:solidFill>
                  <a:prstClr val="white"/>
                </a:solidFill>
                <a:latin typeface="Arial" panose="020B0604020202020204" pitchFamily="34" charset="0"/>
                <a:ea typeface="Gotham Rounded Bold" charset="0"/>
                <a:cs typeface="Arial" panose="020B0604020202020204" pitchFamily="34" charset="0"/>
              </a:rPr>
              <a:t>ÉLEVAGE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01FCE-03B5-44D6-82CD-585EA77FDB25}"/>
              </a:ext>
            </a:extLst>
          </p:cNvPr>
          <p:cNvSpPr/>
          <p:nvPr/>
        </p:nvSpPr>
        <p:spPr>
          <a:xfrm>
            <a:off x="4078" y="1020808"/>
            <a:ext cx="6209852" cy="376257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defTabSz="914333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1800" b="1" dirty="0">
                <a:solidFill>
                  <a:srgbClr val="0A4D61"/>
                </a:solidFill>
                <a:latin typeface="Gotham Rounded Bold" charset="0"/>
                <a:ea typeface="Gotham Rounded Bold" charset="0"/>
                <a:cs typeface="Gotham Rounded Bold" charset="0"/>
              </a:rPr>
              <a:t>Quelques chiffres</a:t>
            </a:r>
            <a:endParaRPr lang="fr-FR" sz="1800" dirty="0">
              <a:solidFill>
                <a:srgbClr val="0A4D61"/>
              </a:solidFill>
              <a:latin typeface="Gotham Rounded Bold" charset="0"/>
              <a:ea typeface="Gotham Rounded Bold" charset="0"/>
              <a:cs typeface="Gotham Rounded Bold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32349AC-E445-4B91-A663-AA2B17235D74}"/>
              </a:ext>
            </a:extLst>
          </p:cNvPr>
          <p:cNvSpPr txBox="1"/>
          <p:nvPr/>
        </p:nvSpPr>
        <p:spPr>
          <a:xfrm>
            <a:off x="39032" y="1361386"/>
            <a:ext cx="4728971" cy="30008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350" kern="1200" dirty="0">
                <a:solidFill>
                  <a:srgbClr val="00B0F0"/>
                </a:solidFill>
                <a:latin typeface="Gotham Rounded Bold" panose="02000000000000000000" pitchFamily="50" charset="0"/>
                <a:ea typeface="+mn-ea"/>
                <a:cs typeface="+mn-cs"/>
              </a:rPr>
              <a:t>Nombre de concours</a:t>
            </a:r>
            <a:endParaRPr lang="fr-FR" sz="1350" kern="1200" dirty="0">
              <a:solidFill>
                <a:srgbClr val="084D61"/>
              </a:solidFill>
              <a:latin typeface="Gotham Rounded Medium" panose="020000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6232BAD6-A393-4DE0-95C5-BF221A34C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74579"/>
              </p:ext>
            </p:extLst>
          </p:nvPr>
        </p:nvGraphicFramePr>
        <p:xfrm>
          <a:off x="134719" y="1716740"/>
          <a:ext cx="4437280" cy="6831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9320">
                  <a:extLst>
                    <a:ext uri="{9D8B030D-6E8A-4147-A177-3AD203B41FA5}">
                      <a16:colId xmlns:a16="http://schemas.microsoft.com/office/drawing/2014/main" val="1605672681"/>
                    </a:ext>
                  </a:extLst>
                </a:gridCol>
                <a:gridCol w="1109320">
                  <a:extLst>
                    <a:ext uri="{9D8B030D-6E8A-4147-A177-3AD203B41FA5}">
                      <a16:colId xmlns:a16="http://schemas.microsoft.com/office/drawing/2014/main" val="3104762612"/>
                    </a:ext>
                  </a:extLst>
                </a:gridCol>
                <a:gridCol w="1109320">
                  <a:extLst>
                    <a:ext uri="{9D8B030D-6E8A-4147-A177-3AD203B41FA5}">
                      <a16:colId xmlns:a16="http://schemas.microsoft.com/office/drawing/2014/main" val="1952079849"/>
                    </a:ext>
                  </a:extLst>
                </a:gridCol>
                <a:gridCol w="1109320">
                  <a:extLst>
                    <a:ext uri="{9D8B030D-6E8A-4147-A177-3AD203B41FA5}">
                      <a16:colId xmlns:a16="http://schemas.microsoft.com/office/drawing/2014/main" val="3665679895"/>
                    </a:ext>
                  </a:extLst>
                </a:gridCol>
              </a:tblGrid>
              <a:tr h="279327">
                <a:tc>
                  <a:txBody>
                    <a:bodyPr/>
                    <a:lstStyle/>
                    <a:p>
                      <a:endParaRPr lang="fr-FR" sz="1100" dirty="0">
                        <a:latin typeface="Gotham Rounded Medium" panose="02000000000000000000" pitchFamily="50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2023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2024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2025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03231"/>
                  </a:ext>
                </a:extLst>
              </a:tr>
              <a:tr h="386549"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Medium" panose="02000000000000000000" pitchFamily="50" charset="0"/>
                        </a:rPr>
                        <a:t>Nombre de concours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380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381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394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444719"/>
                  </a:ext>
                </a:extLst>
              </a:tr>
            </a:tbl>
          </a:graphicData>
        </a:graphic>
      </p:graphicFrame>
      <p:grpSp>
        <p:nvGrpSpPr>
          <p:cNvPr id="9" name="Groupe 8">
            <a:extLst>
              <a:ext uri="{FF2B5EF4-FFF2-40B4-BE49-F238E27FC236}">
                <a16:creationId xmlns:a16="http://schemas.microsoft.com/office/drawing/2014/main" id="{F1D4107E-0B40-4553-8DB7-E269C76F8E45}"/>
              </a:ext>
            </a:extLst>
          </p:cNvPr>
          <p:cNvGrpSpPr/>
          <p:nvPr/>
        </p:nvGrpSpPr>
        <p:grpSpPr>
          <a:xfrm>
            <a:off x="8246568" y="4622118"/>
            <a:ext cx="802527" cy="419122"/>
            <a:chOff x="10874786" y="6162823"/>
            <a:chExt cx="1070036" cy="55882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A74B174-06D9-43F1-A3E7-F0EFA493E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4786" y="6162823"/>
              <a:ext cx="977950" cy="55882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CDB202-C8C7-4F79-9A4F-5F7230302861}"/>
                </a:ext>
              </a:extLst>
            </p:cNvPr>
            <p:cNvSpPr/>
            <p:nvPr/>
          </p:nvSpPr>
          <p:spPr>
            <a:xfrm>
              <a:off x="11428172" y="6200646"/>
              <a:ext cx="360153" cy="127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DF1C8-FAF7-4BB6-AA04-80185CF42EE6}"/>
                </a:ext>
              </a:extLst>
            </p:cNvPr>
            <p:cNvSpPr/>
            <p:nvPr/>
          </p:nvSpPr>
          <p:spPr>
            <a:xfrm>
              <a:off x="11584669" y="6376921"/>
              <a:ext cx="360153" cy="127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 kern="12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4831A32-6279-41F1-85D0-3E2FC3C4A256}"/>
                </a:ext>
              </a:extLst>
            </p:cNvPr>
            <p:cNvSpPr/>
            <p:nvPr/>
          </p:nvSpPr>
          <p:spPr>
            <a:xfrm>
              <a:off x="11584668" y="6572865"/>
              <a:ext cx="360153" cy="127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sz="1350" kern="1200">
                <a:solidFill>
                  <a:srgbClr val="FFFFFF"/>
                </a:solidFill>
                <a:latin typeface="Arial"/>
              </a:endParaRPr>
            </a:p>
          </p:txBody>
        </p:sp>
      </p:grp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2BB83D8-1D0C-FA9F-8243-1DCEA8F1B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209175"/>
              </p:ext>
            </p:extLst>
          </p:nvPr>
        </p:nvGraphicFramePr>
        <p:xfrm>
          <a:off x="134719" y="2617851"/>
          <a:ext cx="4437281" cy="2407465"/>
        </p:xfrm>
        <a:graphic>
          <a:graphicData uri="http://schemas.openxmlformats.org/drawingml/2006/table">
            <a:tbl>
              <a:tblPr/>
              <a:tblGrid>
                <a:gridCol w="1807781">
                  <a:extLst>
                    <a:ext uri="{9D8B030D-6E8A-4147-A177-3AD203B41FA5}">
                      <a16:colId xmlns:a16="http://schemas.microsoft.com/office/drawing/2014/main" val="4020714768"/>
                    </a:ext>
                  </a:extLst>
                </a:gridCol>
                <a:gridCol w="657375">
                  <a:extLst>
                    <a:ext uri="{9D8B030D-6E8A-4147-A177-3AD203B41FA5}">
                      <a16:colId xmlns:a16="http://schemas.microsoft.com/office/drawing/2014/main" val="281855017"/>
                    </a:ext>
                  </a:extLst>
                </a:gridCol>
                <a:gridCol w="657375">
                  <a:extLst>
                    <a:ext uri="{9D8B030D-6E8A-4147-A177-3AD203B41FA5}">
                      <a16:colId xmlns:a16="http://schemas.microsoft.com/office/drawing/2014/main" val="2986760123"/>
                    </a:ext>
                  </a:extLst>
                </a:gridCol>
                <a:gridCol w="657375">
                  <a:extLst>
                    <a:ext uri="{9D8B030D-6E8A-4147-A177-3AD203B41FA5}">
                      <a16:colId xmlns:a16="http://schemas.microsoft.com/office/drawing/2014/main" val="54642984"/>
                    </a:ext>
                  </a:extLst>
                </a:gridCol>
                <a:gridCol w="657375">
                  <a:extLst>
                    <a:ext uri="{9D8B030D-6E8A-4147-A177-3AD203B41FA5}">
                      <a16:colId xmlns:a16="http://schemas.microsoft.com/office/drawing/2014/main" val="3229512422"/>
                    </a:ext>
                  </a:extLst>
                </a:gridCol>
              </a:tblGrid>
              <a:tr h="310708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Région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Local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National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Régional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général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919031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Auvergne Rhône Alpes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955750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Bourgogne Franche Comte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471575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Bretagne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9885925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Centre Val de Loire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9507598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Grand Est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4645445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Hauts de France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1673843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Île de France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377245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Normandie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5229138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Nouvelle Aquitaine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0709092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Occitanie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740409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Pays de la Loire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3299363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Provence Alpes Côte d'Azure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386577"/>
                  </a:ext>
                </a:extLst>
              </a:tr>
              <a:tr h="161289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800" b="1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général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246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fr-FR" sz="800" b="1" i="1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394</a:t>
                      </a:r>
                    </a:p>
                  </a:txBody>
                  <a:tcPr marL="4583" marR="4583" marT="458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5B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224370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E3DC2DDA-A8E7-14CB-59EC-7CA1D8D4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249" y="1191848"/>
            <a:ext cx="4285845" cy="359084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3253EB-0D71-7C90-0C52-934888EF1296}"/>
              </a:ext>
            </a:extLst>
          </p:cNvPr>
          <p:cNvSpPr txBox="1"/>
          <p:nvPr/>
        </p:nvSpPr>
        <p:spPr>
          <a:xfrm>
            <a:off x="-12700" y="377651"/>
            <a:ext cx="53467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fr-FR" sz="24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Saison 2025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BE34DB-B21C-4F48-8004-9111260796D9}"/>
              </a:ext>
            </a:extLst>
          </p:cNvPr>
          <p:cNvSpPr txBox="1"/>
          <p:nvPr/>
        </p:nvSpPr>
        <p:spPr>
          <a:xfrm>
            <a:off x="2880906" y="200638"/>
            <a:ext cx="6263094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fr-FR" sz="1800" cap="small" dirty="0">
                <a:solidFill>
                  <a:srgbClr val="FFFFFF"/>
                </a:solidFill>
                <a:latin typeface="Gotham Rounded Medium" panose="02000000000000000000" pitchFamily="2" charset="0"/>
                <a:ea typeface="+mn-ea"/>
              </a:rPr>
              <a:t>Circuit élevage 0 – 3 ans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78780A-B920-EC14-F265-7F78CA6F0D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54736" y="88966"/>
            <a:ext cx="629675" cy="62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27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4719" y="211400"/>
            <a:ext cx="8274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>
              <a:defRPr/>
            </a:pPr>
            <a:r>
              <a:rPr lang="fr-FR" sz="1050" b="1" dirty="0">
                <a:solidFill>
                  <a:prstClr val="white"/>
                </a:solidFill>
                <a:latin typeface="Arial" panose="020B0604020202020204" pitchFamily="34" charset="0"/>
                <a:ea typeface="Gotham Rounded Bold" charset="0"/>
                <a:cs typeface="Arial" panose="020B0604020202020204" pitchFamily="34" charset="0"/>
              </a:rPr>
              <a:t>ÉLEVAGE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01FCE-03B5-44D6-82CD-585EA77FDB25}"/>
              </a:ext>
            </a:extLst>
          </p:cNvPr>
          <p:cNvSpPr/>
          <p:nvPr/>
        </p:nvSpPr>
        <p:spPr>
          <a:xfrm>
            <a:off x="254449" y="1140552"/>
            <a:ext cx="6209852" cy="376257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defTabSz="914333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1800" b="1" dirty="0">
                <a:solidFill>
                  <a:srgbClr val="0A4D61"/>
                </a:solidFill>
                <a:latin typeface="Gotham Rounded Bold" charset="0"/>
                <a:ea typeface="Gotham Rounded Bold" charset="0"/>
                <a:cs typeface="Gotham Rounded Bold" charset="0"/>
              </a:rPr>
              <a:t>Quelques chiffres</a:t>
            </a:r>
            <a:endParaRPr lang="fr-FR" sz="1800" dirty="0">
              <a:solidFill>
                <a:srgbClr val="0A4D61"/>
              </a:solidFill>
              <a:latin typeface="Gotham Rounded Bold" charset="0"/>
              <a:ea typeface="Gotham Rounded Bold" charset="0"/>
              <a:cs typeface="Gotham Rounded Bold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32349AC-E445-4B91-A663-AA2B17235D74}"/>
              </a:ext>
            </a:extLst>
          </p:cNvPr>
          <p:cNvSpPr txBox="1"/>
          <p:nvPr/>
        </p:nvSpPr>
        <p:spPr>
          <a:xfrm>
            <a:off x="452693" y="1481130"/>
            <a:ext cx="4728971" cy="50783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350" kern="1200" dirty="0">
                <a:solidFill>
                  <a:srgbClr val="00B0F0"/>
                </a:solidFill>
                <a:latin typeface="Gotham Rounded Bold" panose="02000000000000000000" pitchFamily="50" charset="0"/>
                <a:ea typeface="+mn-ea"/>
                <a:cs typeface="+mn-cs"/>
              </a:rPr>
              <a:t>Nombre d’engagements</a:t>
            </a:r>
          </a:p>
          <a:p>
            <a:pPr marL="171446" indent="-171446" defTabSz="685800">
              <a:buFont typeface="Arial" panose="020B0604020202020204" pitchFamily="34" charset="0"/>
              <a:buChar char="•"/>
              <a:defRPr/>
            </a:pPr>
            <a:endParaRPr lang="fr-FR" sz="1350" kern="1200" dirty="0">
              <a:solidFill>
                <a:srgbClr val="084D61"/>
              </a:solidFill>
              <a:latin typeface="Gotham Rounded Medium" panose="020000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6232BAD6-A393-4DE0-95C5-BF221A34C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987427"/>
              </p:ext>
            </p:extLst>
          </p:nvPr>
        </p:nvGraphicFramePr>
        <p:xfrm>
          <a:off x="1485901" y="2069467"/>
          <a:ext cx="4882244" cy="695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652">
                  <a:extLst>
                    <a:ext uri="{9D8B030D-6E8A-4147-A177-3AD203B41FA5}">
                      <a16:colId xmlns:a16="http://schemas.microsoft.com/office/drawing/2014/main" val="1605672681"/>
                    </a:ext>
                  </a:extLst>
                </a:gridCol>
                <a:gridCol w="1155470">
                  <a:extLst>
                    <a:ext uri="{9D8B030D-6E8A-4147-A177-3AD203B41FA5}">
                      <a16:colId xmlns:a16="http://schemas.microsoft.com/office/drawing/2014/main" val="3104762612"/>
                    </a:ext>
                  </a:extLst>
                </a:gridCol>
                <a:gridCol w="1220561">
                  <a:extLst>
                    <a:ext uri="{9D8B030D-6E8A-4147-A177-3AD203B41FA5}">
                      <a16:colId xmlns:a16="http://schemas.microsoft.com/office/drawing/2014/main" val="1952079849"/>
                    </a:ext>
                  </a:extLst>
                </a:gridCol>
                <a:gridCol w="1220561">
                  <a:extLst>
                    <a:ext uri="{9D8B030D-6E8A-4147-A177-3AD203B41FA5}">
                      <a16:colId xmlns:a16="http://schemas.microsoft.com/office/drawing/2014/main" val="3665679895"/>
                    </a:ext>
                  </a:extLst>
                </a:gridCol>
              </a:tblGrid>
              <a:tr h="291837">
                <a:tc>
                  <a:txBody>
                    <a:bodyPr/>
                    <a:lstStyle/>
                    <a:p>
                      <a:endParaRPr lang="fr-FR" sz="1100" dirty="0">
                        <a:latin typeface="Gotham Rounded Medium" panose="02000000000000000000" pitchFamily="50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2023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2024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2025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0323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Medium" panose="02000000000000000000" pitchFamily="50" charset="0"/>
                        </a:rPr>
                        <a:t>Nombre d’engagements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12306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13600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12845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444719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4AFC6AEB-2CB5-5CFC-B381-0D4F014CB932}"/>
              </a:ext>
            </a:extLst>
          </p:cNvPr>
          <p:cNvSpPr txBox="1"/>
          <p:nvPr/>
        </p:nvSpPr>
        <p:spPr>
          <a:xfrm>
            <a:off x="-12700" y="377651"/>
            <a:ext cx="53467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fr-FR" sz="24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Saison 2025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BE34DB-B21C-4F48-8004-9111260796D9}"/>
              </a:ext>
            </a:extLst>
          </p:cNvPr>
          <p:cNvSpPr txBox="1"/>
          <p:nvPr/>
        </p:nvSpPr>
        <p:spPr>
          <a:xfrm>
            <a:off x="3012949" y="211400"/>
            <a:ext cx="5732393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fr-FR" sz="1800" cap="small" dirty="0">
                <a:solidFill>
                  <a:srgbClr val="FFFFFF"/>
                </a:solidFill>
                <a:latin typeface="Gotham Rounded Medium" panose="02000000000000000000" pitchFamily="2" charset="0"/>
                <a:ea typeface="+mn-ea"/>
              </a:rPr>
              <a:t>Circuit élevage </a:t>
            </a:r>
            <a:r>
              <a:rPr lang="fr-FR" sz="18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0 – 3 ans</a:t>
            </a:r>
            <a:endParaRPr lang="fr-FR" sz="1800" cap="small" dirty="0">
              <a:solidFill>
                <a:srgbClr val="FFFFFF"/>
              </a:solidFill>
              <a:latin typeface="Gotham Rounded Medium" panose="02000000000000000000" pitchFamily="2" charset="0"/>
              <a:ea typeface="+mn-e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0708318-E6F3-4E74-B7DA-EDA2E327A8E3}"/>
              </a:ext>
            </a:extLst>
          </p:cNvPr>
          <p:cNvSpPr txBox="1"/>
          <p:nvPr/>
        </p:nvSpPr>
        <p:spPr>
          <a:xfrm>
            <a:off x="363680" y="3176569"/>
            <a:ext cx="4728971" cy="30008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350" kern="1200" dirty="0">
                <a:solidFill>
                  <a:srgbClr val="00B0F0"/>
                </a:solidFill>
                <a:latin typeface="Gotham Rounded Bold" panose="02000000000000000000" pitchFamily="50" charset="0"/>
                <a:ea typeface="+mn-ea"/>
                <a:cs typeface="+mn-cs"/>
              </a:rPr>
              <a:t>Focus sur le PFS</a:t>
            </a:r>
            <a:endParaRPr lang="fr-FR" sz="1350" kern="1200" dirty="0">
              <a:solidFill>
                <a:srgbClr val="084D61"/>
              </a:solidFill>
              <a:latin typeface="Gotham Rounded Medium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D71C27F-4F02-4021-91BD-92E85013A4FC}"/>
              </a:ext>
            </a:extLst>
          </p:cNvPr>
          <p:cNvSpPr txBox="1"/>
          <p:nvPr/>
        </p:nvSpPr>
        <p:spPr>
          <a:xfrm>
            <a:off x="881741" y="3501594"/>
            <a:ext cx="495526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46" indent="-171446" defTabSz="685800">
              <a:spcBef>
                <a:spcPts val="900"/>
              </a:spcBef>
              <a:buFont typeface="Wingdings" pitchFamily="2" charset="2"/>
              <a:buChar char="q"/>
              <a:defRPr/>
            </a:pPr>
            <a:r>
              <a:rPr lang="fr-FR" sz="1300" kern="1200" dirty="0">
                <a:solidFill>
                  <a:srgbClr val="084D61"/>
                </a:solidFill>
                <a:latin typeface="Gotham Rounded Book" pitchFamily="50" charset="0"/>
                <a:ea typeface="+mn-ea"/>
                <a:cs typeface="+mn-cs"/>
              </a:rPr>
              <a:t>1923 engagements en 2025 (14,97%)</a:t>
            </a:r>
          </a:p>
          <a:p>
            <a:pPr marL="171446" indent="-171446" defTabSz="685800">
              <a:spcBef>
                <a:spcPts val="900"/>
              </a:spcBef>
              <a:buFont typeface="Wingdings" pitchFamily="2" charset="2"/>
              <a:buChar char="q"/>
              <a:defRPr/>
            </a:pPr>
            <a:r>
              <a:rPr lang="fr-FR" sz="1300" kern="1200" dirty="0">
                <a:solidFill>
                  <a:srgbClr val="084D61"/>
                </a:solidFill>
                <a:latin typeface="Gotham Rounded Book" pitchFamily="50" charset="0"/>
                <a:ea typeface="+mn-ea"/>
                <a:cs typeface="+mn-cs"/>
              </a:rPr>
              <a:t>1785 engagements en 2024 (13,13%)</a:t>
            </a:r>
          </a:p>
          <a:p>
            <a:pPr marL="171446" indent="-171446" defTabSz="685800">
              <a:spcBef>
                <a:spcPts val="900"/>
              </a:spcBef>
              <a:buFont typeface="Wingdings" pitchFamily="2" charset="2"/>
              <a:buChar char="q"/>
              <a:defRPr/>
            </a:pPr>
            <a:r>
              <a:rPr lang="fr-FR" sz="1300" kern="1200" dirty="0">
                <a:solidFill>
                  <a:srgbClr val="084D61"/>
                </a:solidFill>
                <a:latin typeface="Gotham Rounded Book" pitchFamily="50" charset="0"/>
                <a:ea typeface="+mn-ea"/>
                <a:cs typeface="+mn-cs"/>
              </a:rPr>
              <a:t>1223 engagements en 2023 (9,94%)</a:t>
            </a:r>
          </a:p>
        </p:txBody>
      </p:sp>
    </p:spTree>
    <p:extLst>
      <p:ext uri="{BB962C8B-B14F-4D97-AF65-F5344CB8AC3E}">
        <p14:creationId xmlns:p14="http://schemas.microsoft.com/office/powerpoint/2010/main" val="847660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4719" y="211400"/>
            <a:ext cx="82747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66">
              <a:defRPr/>
            </a:pPr>
            <a:r>
              <a:rPr lang="fr-FR" sz="1050" b="1" dirty="0">
                <a:solidFill>
                  <a:prstClr val="white"/>
                </a:solidFill>
                <a:latin typeface="Arial" panose="020B0604020202020204" pitchFamily="34" charset="0"/>
                <a:ea typeface="Gotham Rounded Bold" charset="0"/>
                <a:cs typeface="Arial" panose="020B0604020202020204" pitchFamily="34" charset="0"/>
              </a:rPr>
              <a:t>ÉLEVAGE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401FCE-03B5-44D6-82CD-585EA77FDB25}"/>
              </a:ext>
            </a:extLst>
          </p:cNvPr>
          <p:cNvSpPr/>
          <p:nvPr/>
        </p:nvSpPr>
        <p:spPr>
          <a:xfrm>
            <a:off x="254449" y="1140552"/>
            <a:ext cx="6209852" cy="376257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defTabSz="914333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1800" b="1" dirty="0">
                <a:solidFill>
                  <a:srgbClr val="0A4D61"/>
                </a:solidFill>
                <a:latin typeface="Gotham Rounded Bold" charset="0"/>
                <a:ea typeface="Gotham Rounded Bold" charset="0"/>
                <a:cs typeface="Gotham Rounded Bold" charset="0"/>
              </a:rPr>
              <a:t>Quelques chiffres</a:t>
            </a:r>
            <a:endParaRPr lang="fr-FR" sz="1800" dirty="0">
              <a:solidFill>
                <a:srgbClr val="0A4D61"/>
              </a:solidFill>
              <a:latin typeface="Gotham Rounded Bold" charset="0"/>
              <a:ea typeface="Gotham Rounded Bold" charset="0"/>
              <a:cs typeface="Gotham Rounded Bold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32349AC-E445-4B91-A663-AA2B17235D74}"/>
              </a:ext>
            </a:extLst>
          </p:cNvPr>
          <p:cNvSpPr txBox="1"/>
          <p:nvPr/>
        </p:nvSpPr>
        <p:spPr>
          <a:xfrm>
            <a:off x="452693" y="1481130"/>
            <a:ext cx="4728971" cy="507831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350" kern="1200" dirty="0">
                <a:solidFill>
                  <a:srgbClr val="00B0F0"/>
                </a:solidFill>
                <a:latin typeface="Gotham Rounded Bold" panose="02000000000000000000" pitchFamily="50" charset="0"/>
                <a:ea typeface="+mn-ea"/>
                <a:cs typeface="+mn-cs"/>
              </a:rPr>
              <a:t>Nombre de chevaux</a:t>
            </a:r>
          </a:p>
          <a:p>
            <a:pPr marL="171446" indent="-171446" defTabSz="685800">
              <a:buFont typeface="Arial" panose="020B0604020202020204" pitchFamily="34" charset="0"/>
              <a:buChar char="•"/>
              <a:defRPr/>
            </a:pPr>
            <a:endParaRPr lang="fr-FR" sz="1350" kern="1200" dirty="0">
              <a:solidFill>
                <a:srgbClr val="084D61"/>
              </a:solidFill>
              <a:latin typeface="Gotham Rounded Medium" panose="020000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6232BAD6-A393-4DE0-95C5-BF221A34C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64363"/>
              </p:ext>
            </p:extLst>
          </p:nvPr>
        </p:nvGraphicFramePr>
        <p:xfrm>
          <a:off x="1485901" y="2080353"/>
          <a:ext cx="4882244" cy="695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564">
                  <a:extLst>
                    <a:ext uri="{9D8B030D-6E8A-4147-A177-3AD203B41FA5}">
                      <a16:colId xmlns:a16="http://schemas.microsoft.com/office/drawing/2014/main" val="1605672681"/>
                    </a:ext>
                  </a:extLst>
                </a:gridCol>
                <a:gridCol w="1162558">
                  <a:extLst>
                    <a:ext uri="{9D8B030D-6E8A-4147-A177-3AD203B41FA5}">
                      <a16:colId xmlns:a16="http://schemas.microsoft.com/office/drawing/2014/main" val="3104762612"/>
                    </a:ext>
                  </a:extLst>
                </a:gridCol>
                <a:gridCol w="1220561">
                  <a:extLst>
                    <a:ext uri="{9D8B030D-6E8A-4147-A177-3AD203B41FA5}">
                      <a16:colId xmlns:a16="http://schemas.microsoft.com/office/drawing/2014/main" val="1952079849"/>
                    </a:ext>
                  </a:extLst>
                </a:gridCol>
                <a:gridCol w="1220561">
                  <a:extLst>
                    <a:ext uri="{9D8B030D-6E8A-4147-A177-3AD203B41FA5}">
                      <a16:colId xmlns:a16="http://schemas.microsoft.com/office/drawing/2014/main" val="3665679895"/>
                    </a:ext>
                  </a:extLst>
                </a:gridCol>
              </a:tblGrid>
              <a:tr h="291837">
                <a:tc>
                  <a:txBody>
                    <a:bodyPr/>
                    <a:lstStyle/>
                    <a:p>
                      <a:endParaRPr lang="fr-FR" sz="1100" dirty="0">
                        <a:latin typeface="Gotham Rounded Medium" panose="02000000000000000000" pitchFamily="50" charset="0"/>
                      </a:endParaRPr>
                    </a:p>
                  </a:txBody>
                  <a:tcPr marL="68580" marR="68580" marT="34290" marB="3429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2023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2024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2025</a:t>
                      </a:r>
                    </a:p>
                  </a:txBody>
                  <a:tcPr marL="68580" marR="68580" marT="34290" marB="3429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30323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fr-FR" sz="11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Gotham Rounded Medium" panose="02000000000000000000" pitchFamily="50" charset="0"/>
                        </a:rPr>
                        <a:t>Nombre d’engagements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9224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10505</a:t>
                      </a:r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>
                          <a:latin typeface="Gotham Rounded Medium" panose="02000000000000000000" pitchFamily="50" charset="0"/>
                        </a:rPr>
                        <a:t>10064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444719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451A9781-0D80-331C-D239-CC3263548087}"/>
              </a:ext>
            </a:extLst>
          </p:cNvPr>
          <p:cNvSpPr txBox="1"/>
          <p:nvPr/>
        </p:nvSpPr>
        <p:spPr>
          <a:xfrm>
            <a:off x="-12700" y="377651"/>
            <a:ext cx="53467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defTabSz="914355">
              <a:defRPr/>
            </a:pPr>
            <a:r>
              <a:rPr lang="fr-FR" sz="24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Saison 2025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CBE34DB-B21C-4F48-8004-9111260796D9}"/>
              </a:ext>
            </a:extLst>
          </p:cNvPr>
          <p:cNvSpPr txBox="1"/>
          <p:nvPr/>
        </p:nvSpPr>
        <p:spPr>
          <a:xfrm>
            <a:off x="2817178" y="192985"/>
            <a:ext cx="5732393" cy="369332"/>
          </a:xfrm>
          <a:prstGeom prst="rect">
            <a:avLst/>
          </a:prstGeom>
          <a:solidFill>
            <a:srgbClr val="084D61"/>
          </a:solidFill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fr-FR" sz="1800" cap="small" dirty="0">
                <a:solidFill>
                  <a:srgbClr val="FFFFFF"/>
                </a:solidFill>
                <a:latin typeface="Gotham Rounded Medium" panose="02000000000000000000" pitchFamily="2" charset="0"/>
                <a:ea typeface="+mn-ea"/>
              </a:rPr>
              <a:t>Circuit élevage </a:t>
            </a:r>
            <a:r>
              <a:rPr lang="fr-FR" sz="1800" cap="small" dirty="0">
                <a:solidFill>
                  <a:srgbClr val="FFFFFF"/>
                </a:solidFill>
                <a:latin typeface="Gotham Rounded Medium" panose="02000000000000000000" pitchFamily="2" charset="0"/>
              </a:rPr>
              <a:t>0 – 3 ans</a:t>
            </a:r>
            <a:endParaRPr lang="fr-FR" sz="1800" cap="small" dirty="0">
              <a:solidFill>
                <a:srgbClr val="FFFFFF"/>
              </a:solidFill>
              <a:latin typeface="Gotham Rounded Medium" panose="02000000000000000000" pitchFamily="2" charset="0"/>
              <a:ea typeface="+mn-e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7F114A6-F634-478B-8D22-47DB18773BFF}"/>
              </a:ext>
            </a:extLst>
          </p:cNvPr>
          <p:cNvSpPr txBox="1"/>
          <p:nvPr/>
        </p:nvSpPr>
        <p:spPr>
          <a:xfrm>
            <a:off x="363680" y="3476651"/>
            <a:ext cx="4728971" cy="300082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fr-FR" sz="1350" kern="1200" dirty="0">
                <a:solidFill>
                  <a:srgbClr val="00B0F0"/>
                </a:solidFill>
                <a:latin typeface="Gotham Rounded Bold" panose="02000000000000000000" pitchFamily="50" charset="0"/>
                <a:ea typeface="+mn-ea"/>
                <a:cs typeface="+mn-cs"/>
              </a:rPr>
              <a:t>Focus sur le PFS</a:t>
            </a:r>
            <a:endParaRPr lang="fr-FR" sz="1350" kern="1200" dirty="0">
              <a:solidFill>
                <a:srgbClr val="084D61"/>
              </a:solidFill>
              <a:latin typeface="Gotham Rounded Medium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0C29C3-62D9-4BD0-B10F-45F7976F7DF7}"/>
              </a:ext>
            </a:extLst>
          </p:cNvPr>
          <p:cNvSpPr txBox="1"/>
          <p:nvPr/>
        </p:nvSpPr>
        <p:spPr>
          <a:xfrm>
            <a:off x="807473" y="3785743"/>
            <a:ext cx="4955268" cy="1238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1446" indent="-171446" defTabSz="685800">
              <a:spcBef>
                <a:spcPts val="900"/>
              </a:spcBef>
              <a:buFont typeface="Wingdings" pitchFamily="2" charset="2"/>
              <a:buChar char="q"/>
              <a:defRPr/>
            </a:pPr>
            <a:r>
              <a:rPr lang="fr-FR" sz="1300" kern="1200" dirty="0">
                <a:solidFill>
                  <a:srgbClr val="084D61"/>
                </a:solidFill>
                <a:latin typeface="Gotham Rounded Book" pitchFamily="50" charset="0"/>
                <a:ea typeface="+mn-ea"/>
                <a:cs typeface="+mn-cs"/>
              </a:rPr>
              <a:t>542 </a:t>
            </a:r>
            <a:r>
              <a:rPr lang="fr-FR" sz="1300" kern="1200" dirty="0" err="1">
                <a:solidFill>
                  <a:srgbClr val="084D61"/>
                </a:solidFill>
                <a:latin typeface="Gotham Rounded Book" pitchFamily="50" charset="0"/>
                <a:ea typeface="+mn-ea"/>
                <a:cs typeface="+mn-cs"/>
              </a:rPr>
              <a:t>foals</a:t>
            </a:r>
            <a:r>
              <a:rPr lang="fr-FR" sz="1300" kern="1200" dirty="0">
                <a:solidFill>
                  <a:srgbClr val="084D61"/>
                </a:solidFill>
                <a:latin typeface="Gotham Rounded Book" pitchFamily="50" charset="0"/>
                <a:ea typeface="+mn-ea"/>
                <a:cs typeface="+mn-cs"/>
              </a:rPr>
              <a:t> présentés en 2025</a:t>
            </a:r>
          </a:p>
          <a:p>
            <a:pPr marL="171446" indent="-171446" defTabSz="685800">
              <a:spcBef>
                <a:spcPts val="900"/>
              </a:spcBef>
              <a:buFont typeface="Wingdings" pitchFamily="2" charset="2"/>
              <a:buChar char="q"/>
              <a:defRPr/>
            </a:pPr>
            <a:r>
              <a:rPr lang="fr-FR" sz="1300" kern="1200" dirty="0">
                <a:solidFill>
                  <a:srgbClr val="084D61"/>
                </a:solidFill>
                <a:latin typeface="Gotham Rounded Book" pitchFamily="50" charset="0"/>
                <a:ea typeface="+mn-ea"/>
                <a:cs typeface="+mn-cs"/>
              </a:rPr>
              <a:t>670 poulains de 1, 2 et 3 ans en 2025</a:t>
            </a:r>
          </a:p>
          <a:p>
            <a:pPr marL="171446" indent="-171446" defTabSz="685800">
              <a:spcBef>
                <a:spcPts val="900"/>
              </a:spcBef>
              <a:buFont typeface="Wingdings" pitchFamily="2" charset="2"/>
              <a:buChar char="q"/>
              <a:defRPr/>
            </a:pPr>
            <a:r>
              <a:rPr lang="fr-FR" sz="1300" kern="1200" dirty="0">
                <a:solidFill>
                  <a:srgbClr val="084D61"/>
                </a:solidFill>
                <a:latin typeface="Gotham Rounded Book" pitchFamily="50" charset="0"/>
                <a:ea typeface="+mn-ea"/>
                <a:cs typeface="+mn-cs"/>
              </a:rPr>
              <a:t>En augmentation chaque année</a:t>
            </a:r>
          </a:p>
          <a:p>
            <a:pPr marL="171446" indent="-171446" defTabSz="685800">
              <a:spcBef>
                <a:spcPts val="900"/>
              </a:spcBef>
              <a:buFont typeface="Wingdings" pitchFamily="2" charset="2"/>
              <a:buChar char="q"/>
              <a:defRPr/>
            </a:pPr>
            <a:endParaRPr lang="fr-FR" sz="1300" kern="1200" dirty="0">
              <a:solidFill>
                <a:srgbClr val="084D61"/>
              </a:solidFill>
              <a:latin typeface="Gotham Rounded Book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50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DF59D-7A30-5303-75D5-A71A2D140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6FC6B05-DD9B-4979-B5BB-D2384713C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3" b="42718"/>
          <a:stretch/>
        </p:blipFill>
        <p:spPr>
          <a:xfrm>
            <a:off x="1" y="0"/>
            <a:ext cx="6289848" cy="47053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1A616BA-3632-A91D-9750-080EE13D48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850" y="2861"/>
            <a:ext cx="2854152" cy="4853631"/>
          </a:xfrm>
          <a:prstGeom prst="rect">
            <a:avLst/>
          </a:prstGeom>
          <a:solidFill>
            <a:srgbClr val="084D61"/>
          </a:solidFill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B9CA01-CE10-56CC-844D-6C9B4ED44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40450"/>
            <a:ext cx="9144002" cy="703049"/>
          </a:xfrm>
          <a:prstGeom prst="rect">
            <a:avLst/>
          </a:prstGeom>
          <a:solidFill>
            <a:srgbClr val="084D6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56AF42-DE14-B93C-E5D5-9FF72A1EE96D}"/>
              </a:ext>
            </a:extLst>
          </p:cNvPr>
          <p:cNvSpPr/>
          <p:nvPr/>
        </p:nvSpPr>
        <p:spPr>
          <a:xfrm>
            <a:off x="5889172" y="1394340"/>
            <a:ext cx="3150140" cy="1432315"/>
          </a:xfrm>
          <a:prstGeom prst="rect">
            <a:avLst/>
          </a:prstGeom>
          <a:solidFill>
            <a:srgbClr val="084D61"/>
          </a:solidFill>
        </p:spPr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2700" kern="1200" cap="small" dirty="0">
                <a:solidFill>
                  <a:schemeClr val="bg1"/>
                </a:solidFill>
                <a:latin typeface="Gotham Rounded Bold" panose="02000000000000000000" pitchFamily="2" charset="0"/>
                <a:ea typeface="Gotham Rounded Bold" charset="0"/>
                <a:cs typeface="Gotham Rounded Bold" charset="0"/>
              </a:rPr>
              <a:t>Modifications règlementaires 2026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E917002-8A79-FDF5-00CB-2B9979AC2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300" y="4668132"/>
            <a:ext cx="3810259" cy="3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14044"/>
      </p:ext>
    </p:extLst>
  </p:cSld>
  <p:clrMapOvr>
    <a:masterClrMapping/>
  </p:clrMapOvr>
</p:sld>
</file>

<file path=ppt/theme/theme1.xml><?xml version="1.0" encoding="utf-8"?>
<a:theme xmlns:a="http://schemas.openxmlformats.org/drawingml/2006/main" name="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103977</TotalTime>
  <Words>924</Words>
  <Application>Microsoft Office PowerPoint</Application>
  <PresentationFormat>Affichage à l'écran (16:9)</PresentationFormat>
  <Paragraphs>245</Paragraphs>
  <Slides>24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5" baseType="lpstr">
      <vt:lpstr>Arial</vt:lpstr>
      <vt:lpstr>Calibri</vt:lpstr>
      <vt:lpstr>Gotham Rounded Bold</vt:lpstr>
      <vt:lpstr>Gotham Rounded Book</vt:lpstr>
      <vt:lpstr>Gotham Rounded Medium</vt:lpstr>
      <vt:lpstr>Montserrat</vt:lpstr>
      <vt:lpstr>Raleway</vt:lpstr>
      <vt:lpstr>Times New Roman</vt:lpstr>
      <vt:lpstr>Wingdings</vt:lpstr>
      <vt:lpstr>Wingdings 3</vt:lpstr>
      <vt:lpstr>Gertrude 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FORMATION DE JUGES    DRESSAGE  JEUNES CHEVAUX</dc:title>
  <dc:creator>Aude MALHERBE</dc:creator>
  <cp:lastModifiedBy>Cécile LATHELIZE</cp:lastModifiedBy>
  <cp:revision>893</cp:revision>
  <cp:lastPrinted>2024-12-12T20:38:26Z</cp:lastPrinted>
  <dcterms:modified xsi:type="dcterms:W3CDTF">2026-03-06T15:25:17Z</dcterms:modified>
</cp:coreProperties>
</file>